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04" r:id="rId2"/>
    <p:sldId id="307" r:id="rId3"/>
    <p:sldId id="330" r:id="rId4"/>
    <p:sldId id="324" r:id="rId5"/>
    <p:sldId id="306" r:id="rId6"/>
    <p:sldId id="325" r:id="rId7"/>
    <p:sldId id="327" r:id="rId8"/>
    <p:sldId id="326" r:id="rId9"/>
    <p:sldId id="328" r:id="rId10"/>
    <p:sldId id="329" r:id="rId11"/>
    <p:sldId id="331" r:id="rId12"/>
    <p:sldId id="322" r:id="rId13"/>
    <p:sldId id="309" r:id="rId14"/>
    <p:sldId id="344" r:id="rId15"/>
    <p:sldId id="342" r:id="rId16"/>
    <p:sldId id="345" r:id="rId17"/>
    <p:sldId id="333" r:id="rId18"/>
    <p:sldId id="334" r:id="rId19"/>
    <p:sldId id="332" r:id="rId20"/>
    <p:sldId id="335" r:id="rId21"/>
    <p:sldId id="338" r:id="rId22"/>
    <p:sldId id="337" r:id="rId23"/>
    <p:sldId id="339" r:id="rId24"/>
    <p:sldId id="343" r:id="rId25"/>
    <p:sldId id="341" r:id="rId26"/>
    <p:sldId id="355" r:id="rId27"/>
    <p:sldId id="354" r:id="rId28"/>
    <p:sldId id="353" r:id="rId29"/>
    <p:sldId id="357" r:id="rId30"/>
    <p:sldId id="351" r:id="rId31"/>
    <p:sldId id="352" r:id="rId32"/>
    <p:sldId id="305" r:id="rId3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3E4EA"/>
    <a:srgbClr val="0D0F15"/>
    <a:srgbClr val="29313C"/>
    <a:srgbClr val="80CAD5"/>
    <a:srgbClr val="818EAB"/>
    <a:srgbClr val="313745"/>
    <a:srgbClr val="424C56"/>
    <a:srgbClr val="F7F8FA"/>
    <a:srgbClr val="F1F2F6"/>
    <a:srgbClr val="F8F9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882" autoAdjust="0"/>
    <p:restoredTop sz="94660"/>
  </p:normalViewPr>
  <p:slideViewPr>
    <p:cSldViewPr snapToGrid="0">
      <p:cViewPr>
        <p:scale>
          <a:sx n="100" d="100"/>
          <a:sy n="100" d="100"/>
        </p:scale>
        <p:origin x="552" y="16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5592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presProps" Target="presProps.xml"/><Relationship Id="rId35" Type="http://schemas.openxmlformats.org/officeDocument/2006/relationships/viewProps" Target="viewProps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tableStyles" Target="tableStyles.xml"/><Relationship Id="rId38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33950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795296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0376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2894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483150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70502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901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48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61579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08410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95071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C43FEB-CA4E-45D7-9007-AB8705F7A7B5}" type="datetimeFigureOut">
              <a:rPr lang="ko-KR" altLang="en-US" smtClean="0"/>
              <a:t>2018. 6. 11.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F36F23-2DE0-4C93-9E4D-3BD093BFA6C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15707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4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4" Type="http://schemas.openxmlformats.org/officeDocument/2006/relationships/image" Target="../media/image16.png"/><Relationship Id="rId5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8.jpe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4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4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7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29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0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3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4" Type="http://schemas.openxmlformats.org/officeDocument/2006/relationships/image" Target="../media/image33.gif"/><Relationship Id="rId5" Type="http://schemas.openxmlformats.org/officeDocument/2006/relationships/image" Target="../media/image34.gi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4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2" Type="http://schemas.openxmlformats.org/officeDocument/2006/relationships/hyperlink" Target="&#49884;&#50672;&#50689;&#49345;_Fossil.mp4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6.png"/><Relationship Id="rId7" Type="http://schemas.openxmlformats.org/officeDocument/2006/relationships/image" Target="../media/image7.png"/><Relationship Id="rId8" Type="http://schemas.openxmlformats.org/officeDocument/2006/relationships/image" Target="../media/image8.png"/><Relationship Id="rId9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Relationship Id="rId3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그룹 5"/>
          <p:cNvGrpSpPr/>
          <p:nvPr/>
        </p:nvGrpSpPr>
        <p:grpSpPr>
          <a:xfrm>
            <a:off x="6503874" y="1318418"/>
            <a:ext cx="2162034" cy="4368800"/>
            <a:chOff x="6503874" y="1318418"/>
            <a:chExt cx="2162034" cy="4368800"/>
          </a:xfrm>
        </p:grpSpPr>
        <p:sp>
          <p:nvSpPr>
            <p:cNvPr id="21" name="양쪽 모서리가 둥근 사각형 20"/>
            <p:cNvSpPr/>
            <p:nvPr/>
          </p:nvSpPr>
          <p:spPr>
            <a:xfrm rot="16200000">
              <a:off x="6423771" y="2108596"/>
              <a:ext cx="252000" cy="91793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양쪽 모서리가 둥근 사각형 21"/>
            <p:cNvSpPr/>
            <p:nvPr/>
          </p:nvSpPr>
          <p:spPr>
            <a:xfrm rot="16200000">
              <a:off x="6423771" y="2416339"/>
              <a:ext cx="252000" cy="91793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 rot="16200000">
              <a:off x="6423771" y="2724082"/>
              <a:ext cx="252000" cy="91793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 rot="16200000">
              <a:off x="8273927" y="2338512"/>
              <a:ext cx="576000" cy="207963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6530521" y="1318418"/>
              <a:ext cx="2095500" cy="4368800"/>
            </a:xfrm>
            <a:prstGeom prst="roundRect">
              <a:avLst>
                <a:gd name="adj" fmla="val 13637"/>
              </a:avLst>
            </a:prstGeom>
            <a:solidFill>
              <a:srgbClr val="29313C"/>
            </a:solidFill>
            <a:ln>
              <a:noFill/>
            </a:ln>
            <a:effectLst>
              <a:outerShdw blurRad="2667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" name="그룹 4"/>
          <p:cNvGrpSpPr/>
          <p:nvPr/>
        </p:nvGrpSpPr>
        <p:grpSpPr>
          <a:xfrm>
            <a:off x="3475518" y="1318418"/>
            <a:ext cx="2181084" cy="4368800"/>
            <a:chOff x="3475518" y="1318418"/>
            <a:chExt cx="2181084" cy="4368800"/>
          </a:xfrm>
        </p:grpSpPr>
        <p:sp>
          <p:nvSpPr>
            <p:cNvPr id="18" name="양쪽 모서리가 둥근 사각형 17"/>
            <p:cNvSpPr/>
            <p:nvPr/>
          </p:nvSpPr>
          <p:spPr>
            <a:xfrm rot="16200000">
              <a:off x="3395415" y="2105820"/>
              <a:ext cx="252000" cy="91793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양쪽 모서리가 둥근 사각형 18"/>
            <p:cNvSpPr/>
            <p:nvPr/>
          </p:nvSpPr>
          <p:spPr>
            <a:xfrm rot="16200000">
              <a:off x="3395415" y="2413563"/>
              <a:ext cx="252000" cy="91793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양쪽 모서리가 둥근 사각형 19"/>
            <p:cNvSpPr/>
            <p:nvPr/>
          </p:nvSpPr>
          <p:spPr>
            <a:xfrm rot="16200000">
              <a:off x="3395415" y="2721306"/>
              <a:ext cx="252000" cy="91793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양쪽 모서리가 둥근 사각형 16"/>
            <p:cNvSpPr/>
            <p:nvPr/>
          </p:nvSpPr>
          <p:spPr>
            <a:xfrm rot="16200000">
              <a:off x="5264621" y="2335736"/>
              <a:ext cx="576000" cy="207963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499190" y="1318418"/>
              <a:ext cx="2095500" cy="4368800"/>
            </a:xfrm>
            <a:prstGeom prst="roundRect">
              <a:avLst>
                <a:gd name="adj" fmla="val 13637"/>
              </a:avLst>
            </a:prstGeom>
            <a:solidFill>
              <a:srgbClr val="29313C"/>
            </a:solidFill>
            <a:ln>
              <a:noFill/>
            </a:ln>
            <a:effectLst>
              <a:outerShdw blurRad="266700" sx="105000" sy="105000" algn="ctr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모서리가 둥근 직사각형 9"/>
          <p:cNvSpPr/>
          <p:nvPr/>
        </p:nvSpPr>
        <p:spPr>
          <a:xfrm>
            <a:off x="6605133" y="1407318"/>
            <a:ext cx="1946275" cy="4191000"/>
          </a:xfrm>
          <a:prstGeom prst="roundRect">
            <a:avLst>
              <a:gd name="adj" fmla="val 12658"/>
            </a:avLst>
          </a:prstGeom>
          <a:solidFill>
            <a:srgbClr val="3137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6652758" y="3245243"/>
            <a:ext cx="1828800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C7CED1"/>
                </a:solidFill>
              </a:rPr>
              <a:t>201311101</a:t>
            </a:r>
            <a:r>
              <a:rPr lang="ko-KR" altLang="en-US" sz="1100" dirty="0">
                <a:solidFill>
                  <a:srgbClr val="C7CED1"/>
                </a:solidFill>
              </a:rPr>
              <a:t> </a:t>
            </a:r>
            <a:r>
              <a:rPr lang="ko-KR" altLang="en-US" sz="1100" dirty="0" err="1">
                <a:solidFill>
                  <a:srgbClr val="C7CED1"/>
                </a:solidFill>
              </a:rPr>
              <a:t>김연형</a:t>
            </a:r>
            <a:endParaRPr lang="en-US" altLang="ko-KR" sz="1100" dirty="0">
              <a:solidFill>
                <a:srgbClr val="C7CED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C7CED1"/>
                </a:solidFill>
              </a:rPr>
              <a:t>201311108 </a:t>
            </a:r>
            <a:r>
              <a:rPr lang="ko-KR" altLang="en-US" sz="1100" dirty="0" err="1">
                <a:solidFill>
                  <a:srgbClr val="C7CED1"/>
                </a:solidFill>
              </a:rPr>
              <a:t>김종범</a:t>
            </a:r>
            <a:endParaRPr lang="en-US" altLang="ko-KR" sz="1100" dirty="0">
              <a:solidFill>
                <a:srgbClr val="C7CED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C7CED1"/>
                </a:solidFill>
              </a:rPr>
              <a:t>201311154 </a:t>
            </a:r>
            <a:r>
              <a:rPr lang="ko-KR" altLang="en-US" sz="1100" dirty="0">
                <a:solidFill>
                  <a:srgbClr val="C7CED1"/>
                </a:solidFill>
              </a:rPr>
              <a:t>이재민</a:t>
            </a:r>
            <a:endParaRPr lang="en-US" altLang="ko-KR" sz="1100" dirty="0">
              <a:solidFill>
                <a:srgbClr val="C7CED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C7CED1"/>
                </a:solidFill>
              </a:rPr>
              <a:t>201311162 </a:t>
            </a:r>
            <a:r>
              <a:rPr lang="ko-KR" altLang="en-US" sz="1100" dirty="0">
                <a:solidFill>
                  <a:srgbClr val="C7CED1"/>
                </a:solidFill>
              </a:rPr>
              <a:t>임성민</a:t>
            </a:r>
            <a:endParaRPr lang="en-US" altLang="ko-KR" sz="1100" dirty="0">
              <a:solidFill>
                <a:srgbClr val="C7CED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C7CED1"/>
                </a:solidFill>
              </a:rPr>
              <a:t>201311176 </a:t>
            </a:r>
            <a:r>
              <a:rPr lang="ko-KR" altLang="en-US" sz="1100" dirty="0">
                <a:solidFill>
                  <a:srgbClr val="C7CED1"/>
                </a:solidFill>
              </a:rPr>
              <a:t>한상국</a:t>
            </a:r>
            <a:endParaRPr lang="en-US" altLang="ko-KR" sz="1100" dirty="0">
              <a:solidFill>
                <a:srgbClr val="C7CED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en-US" altLang="ko-KR" sz="1100" dirty="0">
                <a:solidFill>
                  <a:srgbClr val="C7CED1"/>
                </a:solidFill>
              </a:rPr>
              <a:t>201311183 </a:t>
            </a:r>
            <a:r>
              <a:rPr lang="ko-KR" altLang="en-US" sz="1100" dirty="0" err="1">
                <a:solidFill>
                  <a:srgbClr val="C7CED1"/>
                </a:solidFill>
              </a:rPr>
              <a:t>황다현</a:t>
            </a:r>
            <a:endParaRPr lang="ko-KR" altLang="en-US" sz="2400" dirty="0">
              <a:solidFill>
                <a:srgbClr val="C7CED1"/>
              </a:solidFill>
            </a:endParaRPr>
          </a:p>
        </p:txBody>
      </p:sp>
      <p:sp>
        <p:nvSpPr>
          <p:cNvPr id="14" name="모서리가 둥근 직사각형 13"/>
          <p:cNvSpPr/>
          <p:nvPr/>
        </p:nvSpPr>
        <p:spPr>
          <a:xfrm>
            <a:off x="3573802" y="1407318"/>
            <a:ext cx="1946275" cy="4191000"/>
          </a:xfrm>
          <a:prstGeom prst="roundRect">
            <a:avLst>
              <a:gd name="adj" fmla="val 12658"/>
            </a:avLst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직사각형 15"/>
          <p:cNvSpPr/>
          <p:nvPr/>
        </p:nvSpPr>
        <p:spPr>
          <a:xfrm>
            <a:off x="3619839" y="2772168"/>
            <a:ext cx="18288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i="1" dirty="0">
                <a:solidFill>
                  <a:schemeClr val="bg1"/>
                </a:solidFill>
              </a:rPr>
              <a:t>소프트웨어공학</a:t>
            </a:r>
            <a:endParaRPr lang="en-US" altLang="ko-KR" sz="1200" i="1" dirty="0">
              <a:solidFill>
                <a:schemeClr val="bg1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i="1" dirty="0">
                <a:solidFill>
                  <a:schemeClr val="bg1"/>
                </a:solidFill>
              </a:rPr>
              <a:t>헬스장 예약관리</a:t>
            </a:r>
            <a:endParaRPr lang="en-US" altLang="ko-KR" sz="1600" b="1" i="1" dirty="0">
              <a:solidFill>
                <a:schemeClr val="bg1"/>
              </a:solidFill>
            </a:endParaRPr>
          </a:p>
        </p:txBody>
      </p:sp>
      <p:sp>
        <p:nvSpPr>
          <p:cNvPr id="11" name="양쪽 모서리가 둥근 사각형 10"/>
          <p:cNvSpPr/>
          <p:nvPr/>
        </p:nvSpPr>
        <p:spPr>
          <a:xfrm>
            <a:off x="7052013" y="1335086"/>
            <a:ext cx="1052514" cy="252412"/>
          </a:xfrm>
          <a:prstGeom prst="round2SameRect">
            <a:avLst>
              <a:gd name="adj1" fmla="val 0"/>
              <a:gd name="adj2" fmla="val 33962"/>
            </a:avLst>
          </a:pr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양쪽 모서리가 둥근 사각형 14"/>
          <p:cNvSpPr/>
          <p:nvPr/>
        </p:nvSpPr>
        <p:spPr>
          <a:xfrm>
            <a:off x="4020682" y="1335086"/>
            <a:ext cx="1052514" cy="252412"/>
          </a:xfrm>
          <a:prstGeom prst="round2SameRect">
            <a:avLst>
              <a:gd name="adj1" fmla="val 0"/>
              <a:gd name="adj2" fmla="val 33962"/>
            </a:avLst>
          </a:pr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7321483" y="2277717"/>
            <a:ext cx="47320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rgbClr val="C7CED1"/>
                </a:solidFill>
              </a:rPr>
              <a:t>A</a:t>
            </a:r>
            <a:endParaRPr lang="ko-KR" altLang="en-US" sz="3200" dirty="0"/>
          </a:p>
        </p:txBody>
      </p:sp>
      <p:sp>
        <p:nvSpPr>
          <p:cNvPr id="28" name="직사각형 27"/>
          <p:cNvSpPr/>
          <p:nvPr/>
        </p:nvSpPr>
        <p:spPr>
          <a:xfrm>
            <a:off x="7583784" y="2231859"/>
            <a:ext cx="3513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>
                <a:solidFill>
                  <a:srgbClr val="C7CED1"/>
                </a:solidFill>
              </a:rPr>
              <a:t>+</a:t>
            </a:r>
            <a:endParaRPr lang="ko-KR" altLang="en-US" dirty="0"/>
          </a:p>
        </p:txBody>
      </p:sp>
      <p:sp>
        <p:nvSpPr>
          <p:cNvPr id="29" name="타원 28"/>
          <p:cNvSpPr/>
          <p:nvPr/>
        </p:nvSpPr>
        <p:spPr>
          <a:xfrm>
            <a:off x="7261225" y="2231859"/>
            <a:ext cx="673937" cy="673937"/>
          </a:xfrm>
          <a:prstGeom prst="ellipse">
            <a:avLst/>
          </a:prstGeom>
          <a:noFill/>
          <a:ln w="6350"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9A5A9081-45A8-4A67-BD60-8994D6129D1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26" name="직선 연결선 25">
            <a:extLst>
              <a:ext uri="{FF2B5EF4-FFF2-40B4-BE49-F238E27FC236}">
                <a16:creationId xmlns="" xmlns:a16="http://schemas.microsoft.com/office/drawing/2014/main" id="{9FC5077B-9C6D-4119-BE0E-0D0AF90F7A89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6B643389-B4C3-4548-BE52-F6C86D17E47A}"/>
              </a:ext>
            </a:extLst>
          </p:cNvPr>
          <p:cNvSpPr txBox="1"/>
          <p:nvPr/>
        </p:nvSpPr>
        <p:spPr>
          <a:xfrm>
            <a:off x="357885" y="6185795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2018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소프트웨어 공학</a:t>
            </a:r>
          </a:p>
        </p:txBody>
      </p:sp>
    </p:spTree>
    <p:extLst>
      <p:ext uri="{BB962C8B-B14F-4D97-AF65-F5344CB8AC3E}">
        <p14:creationId xmlns:p14="http://schemas.microsoft.com/office/powerpoint/2010/main" val="3446328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프로젝트 개요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sz="1400" b="1" i="1" dirty="0">
                <a:solidFill>
                  <a:prstClr val="white"/>
                </a:solidFill>
              </a:rPr>
              <a:t>산출물 관리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 rotWithShape="1">
          <a:blip r:embed="rId3"/>
          <a:srcRect r="47842"/>
          <a:stretch/>
        </p:blipFill>
        <p:spPr>
          <a:xfrm>
            <a:off x="752900" y="2168318"/>
            <a:ext cx="3591887" cy="2752725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697A2E8D-472B-476F-AA09-C09C199BED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788" y="1536430"/>
            <a:ext cx="7278042" cy="3674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0189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3996121" y="3013501"/>
            <a:ext cx="419975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srgbClr val="313745"/>
                </a:solidFill>
              </a:rPr>
              <a:t>2. </a:t>
            </a:r>
            <a:r>
              <a:rPr lang="ko-KR" altLang="en-US" sz="3200" b="1" i="1" dirty="0">
                <a:solidFill>
                  <a:srgbClr val="313745"/>
                </a:solidFill>
              </a:rPr>
              <a:t>요구사항 명세서</a:t>
            </a:r>
            <a:endParaRPr lang="en-US" altLang="ko-KR" sz="3200" b="1" i="1" dirty="0">
              <a:solidFill>
                <a:srgbClr val="313745"/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DC0EF0A8-8E4B-4A3F-9F7D-A2D20C9B9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A76BD58-8BF7-42FB-A486-09CD841C7B5F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003A10FB-9D7E-4822-A4FD-3DF53E79EFB8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</p:spTree>
    <p:extLst>
      <p:ext uri="{BB962C8B-B14F-4D97-AF65-F5344CB8AC3E}">
        <p14:creationId xmlns:p14="http://schemas.microsoft.com/office/powerpoint/2010/main" val="1147580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요구사항 명세서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graphicFrame>
        <p:nvGraphicFramePr>
          <p:cNvPr id="32" name="표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84045463"/>
              </p:ext>
            </p:extLst>
          </p:nvPr>
        </p:nvGraphicFramePr>
        <p:xfrm>
          <a:off x="2213621" y="2401462"/>
          <a:ext cx="7693660" cy="2286000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31442">
                  <a:extLst>
                    <a:ext uri="{9D8B030D-6E8A-4147-A177-3AD203B41FA5}">
                      <a16:colId xmlns="" xmlns:a16="http://schemas.microsoft.com/office/drawing/2014/main" val="3323649348"/>
                    </a:ext>
                  </a:extLst>
                </a:gridCol>
                <a:gridCol w="907796">
                  <a:extLst>
                    <a:ext uri="{9D8B030D-6E8A-4147-A177-3AD203B41FA5}">
                      <a16:colId xmlns="" xmlns:a16="http://schemas.microsoft.com/office/drawing/2014/main" val="503175963"/>
                    </a:ext>
                  </a:extLst>
                </a:gridCol>
                <a:gridCol w="3231007">
                  <a:extLst>
                    <a:ext uri="{9D8B030D-6E8A-4147-A177-3AD203B41FA5}">
                      <a16:colId xmlns="" xmlns:a16="http://schemas.microsoft.com/office/drawing/2014/main" val="1612845029"/>
                    </a:ext>
                  </a:extLst>
                </a:gridCol>
                <a:gridCol w="1923415">
                  <a:extLst>
                    <a:ext uri="{9D8B030D-6E8A-4147-A177-3AD203B41FA5}">
                      <a16:colId xmlns="" xmlns:a16="http://schemas.microsoft.com/office/drawing/2014/main" val="4047972518"/>
                    </a:ext>
                  </a:extLst>
                </a:gridCol>
              </a:tblGrid>
              <a:tr h="4572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effectLst/>
                        </a:rPr>
                        <a:t>일자</a:t>
                      </a:r>
                      <a:endParaRPr lang="ko-KR" altLang="en-US" sz="1800" b="1" kern="10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effectLst/>
                        </a:rPr>
                        <a:t>버전</a:t>
                      </a:r>
                      <a:endParaRPr lang="ko-KR" altLang="en-US" sz="1800" b="1" kern="10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>
                          <a:effectLst/>
                        </a:rPr>
                        <a:t>변경 내역</a:t>
                      </a:r>
                      <a:endParaRPr lang="ko-KR" altLang="en-US" sz="1800" b="1" kern="10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>
                          <a:effectLst/>
                        </a:rPr>
                        <a:t>작성자</a:t>
                      </a:r>
                      <a:endParaRPr lang="ko-KR" altLang="en-US" sz="1800" b="1" kern="10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="" xmlns:a16="http://schemas.microsoft.com/office/drawing/2014/main" val="3004214650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 dirty="0">
                          <a:effectLst/>
                        </a:rPr>
                        <a:t>2018. 04. 06</a:t>
                      </a:r>
                      <a:endParaRPr lang="en-US" sz="1800" kern="100" spc="0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>
                          <a:effectLst/>
                        </a:rPr>
                        <a:t>v1.0</a:t>
                      </a:r>
                      <a:endParaRPr lang="en-US" sz="18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>
                          <a:effectLst/>
                        </a:rPr>
                        <a:t>초안 작성</a:t>
                      </a:r>
                      <a:endParaRPr lang="ko-KR" altLang="en-US" sz="1800" kern="10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>
                          <a:effectLst/>
                        </a:rPr>
                        <a:t>김종범</a:t>
                      </a:r>
                      <a:endParaRPr lang="ko-KR" altLang="en-US" sz="1800" kern="10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="" xmlns:a16="http://schemas.microsoft.com/office/drawing/2014/main" val="1352675291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>
                          <a:effectLst/>
                        </a:rPr>
                        <a:t>2018. 04. 08</a:t>
                      </a:r>
                      <a:endParaRPr lang="en-US" sz="18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>
                          <a:effectLst/>
                        </a:rPr>
                        <a:t>v1.1</a:t>
                      </a:r>
                      <a:endParaRPr lang="en-US" sz="18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>
                          <a:effectLst/>
                        </a:rPr>
                        <a:t>요구사항 분석 종합 및 수정</a:t>
                      </a:r>
                      <a:endParaRPr lang="ko-KR" altLang="en-US" sz="1800" kern="10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>
                          <a:effectLst/>
                        </a:rPr>
                        <a:t>임성민</a:t>
                      </a:r>
                      <a:endParaRPr lang="ko-KR" altLang="en-US" sz="1800" kern="10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="" xmlns:a16="http://schemas.microsoft.com/office/drawing/2014/main" val="997285728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>
                          <a:effectLst/>
                        </a:rPr>
                        <a:t>2018. 04. 13</a:t>
                      </a:r>
                      <a:endParaRPr lang="en-US" sz="18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>
                          <a:effectLst/>
                        </a:rPr>
                        <a:t>v1.2</a:t>
                      </a:r>
                      <a:endParaRPr lang="en-US" sz="18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 err="1">
                          <a:effectLst/>
                        </a:rPr>
                        <a:t>유스케이스</a:t>
                      </a:r>
                      <a:r>
                        <a:rPr lang="ko-KR" altLang="en-US" sz="1800" kern="100" spc="0" dirty="0">
                          <a:effectLst/>
                        </a:rPr>
                        <a:t> 우선순위 추가</a:t>
                      </a:r>
                      <a:endParaRPr lang="ko-KR" altLang="en-US" sz="1800" kern="10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>
                          <a:effectLst/>
                        </a:rPr>
                        <a:t>한상국</a:t>
                      </a:r>
                      <a:endParaRPr lang="ko-KR" altLang="en-US" sz="1800" kern="10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="" xmlns:a16="http://schemas.microsoft.com/office/drawing/2014/main" val="3300027975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>
                          <a:effectLst/>
                        </a:rPr>
                        <a:t>2018. 06. 02</a:t>
                      </a:r>
                      <a:endParaRPr lang="en-US" sz="18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>
                          <a:effectLst/>
                        </a:rPr>
                        <a:t>v1.3</a:t>
                      </a:r>
                      <a:endParaRPr lang="en-US" sz="1800" kern="100" spc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>
                          <a:effectLst/>
                        </a:rPr>
                        <a:t>유스케이스 수정</a:t>
                      </a:r>
                      <a:endParaRPr lang="ko-KR" altLang="en-US" sz="1800" kern="100" spc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 err="1">
                          <a:effectLst/>
                        </a:rPr>
                        <a:t>김연형</a:t>
                      </a:r>
                      <a:endParaRPr lang="ko-KR" altLang="en-US" sz="1800" kern="10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="" xmlns:a16="http://schemas.microsoft.com/office/drawing/2014/main" val="184291098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6366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요구사항 명세서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sz="1400" b="1" i="1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400" b="1" i="1" dirty="0">
                <a:solidFill>
                  <a:prstClr val="white"/>
                </a:solidFill>
              </a:rPr>
              <a:t> 다이어그램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297" y="1187314"/>
            <a:ext cx="11191249" cy="49904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1846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요구사항 명세서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sz="1400" b="1" i="1" dirty="0" err="1">
                <a:solidFill>
                  <a:prstClr val="white"/>
                </a:solidFill>
              </a:rPr>
              <a:t>유스케이스</a:t>
            </a:r>
            <a:r>
              <a:rPr lang="ko-KR" altLang="en-US" sz="1400" b="1" i="1" dirty="0">
                <a:solidFill>
                  <a:prstClr val="white"/>
                </a:solidFill>
              </a:rPr>
              <a:t> 기술서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="" xmlns:a16="http://schemas.microsoft.com/office/drawing/2014/main" id="{B789A2E0-8F68-4CB0-999E-46D73251663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43446066"/>
              </p:ext>
            </p:extLst>
          </p:nvPr>
        </p:nvGraphicFramePr>
        <p:xfrm>
          <a:off x="1921839" y="1404665"/>
          <a:ext cx="8277224" cy="4781132"/>
        </p:xfrm>
        <a:graphic>
          <a:graphicData uri="http://schemas.openxmlformats.org/drawingml/2006/table">
            <a:tbl>
              <a:tblPr/>
              <a:tblGrid>
                <a:gridCol w="941007">
                  <a:extLst>
                    <a:ext uri="{9D8B030D-6E8A-4147-A177-3AD203B41FA5}">
                      <a16:colId xmlns="" xmlns:a16="http://schemas.microsoft.com/office/drawing/2014/main" val="1735069640"/>
                    </a:ext>
                  </a:extLst>
                </a:gridCol>
                <a:gridCol w="1115793">
                  <a:extLst>
                    <a:ext uri="{9D8B030D-6E8A-4147-A177-3AD203B41FA5}">
                      <a16:colId xmlns="" xmlns:a16="http://schemas.microsoft.com/office/drawing/2014/main" val="1988968961"/>
                    </a:ext>
                  </a:extLst>
                </a:gridCol>
                <a:gridCol w="6220424">
                  <a:extLst>
                    <a:ext uri="{9D8B030D-6E8A-4147-A177-3AD203B41FA5}">
                      <a16:colId xmlns="" xmlns:a16="http://schemas.microsoft.com/office/drawing/2014/main" val="3409615416"/>
                    </a:ext>
                  </a:extLst>
                </a:gridCol>
              </a:tblGrid>
              <a:tr h="920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설명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App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을 사용하는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User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는 “회원가입하기“ 버튼을 클릭하여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App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 필요로 하는 정보를 기입하여 회원가입을 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677207534"/>
                  </a:ext>
                </a:extLst>
              </a:tr>
              <a:tr h="1673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관련 액터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App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을 사용하는 </a:t>
                      </a:r>
                      <a:r>
                        <a:rPr 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User</a:t>
                      </a:r>
                      <a:endParaRPr lang="en-US" sz="1100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803630236"/>
                  </a:ext>
                </a:extLst>
              </a:tr>
              <a:tr h="963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사전 조건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트레이너는 사전에 관리자로부터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받는다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회원의 계정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는 “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trainer” 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와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"admin"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이라는 단어가 포함될 수 없다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34725977"/>
                  </a:ext>
                </a:extLst>
              </a:tr>
              <a:tr h="1673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사후 조건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 가입이 완료되면 해당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App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을 사용할 수 있다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169695474"/>
                  </a:ext>
                </a:extLst>
              </a:tr>
              <a:tr h="167388">
                <a:tc rowSpan="5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기본 흐름</a:t>
                      </a:r>
                      <a:endParaRPr lang="ko-KR" altLang="en-US" sz="1100" b="1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B01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화면의 “회원가입”버튼을 클릭한다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25879545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B02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사용자는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App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 필요로 하는 정보를 기입한다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 “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중복체크” 버튼을 눌러 사용 가능한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인지 확인할 수 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602815382"/>
                  </a:ext>
                </a:extLst>
              </a:tr>
              <a:tr h="167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B03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기입이 완료된 사용자는 “가입하기” 버튼을 클릭한다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6610707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B04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“가입하기” 버튼을 누르면 “회원가입이 완료되었습니다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” 라는 문구가 출력된다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471739880"/>
                  </a:ext>
                </a:extLst>
              </a:tr>
              <a:tr h="167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B05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회원가입이 완료되고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App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의 로그인화면으로 돌아간다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57379169"/>
                  </a:ext>
                </a:extLst>
              </a:tr>
              <a:tr h="16738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대안 흐름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A01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회원가입이 되어 있을 경우 생략될 수 있다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465276849"/>
                  </a:ext>
                </a:extLst>
              </a:tr>
              <a:tr h="137462">
                <a:tc rowSpan="3">
                  <a:txBody>
                    <a:bodyPr/>
                    <a:lstStyle/>
                    <a:p>
                      <a:pPr marL="114300" marR="0" indent="-11430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예외 흐름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E01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“중복 체크” 버튼을 통하여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User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 희망하는 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가 존재할 경우 “사용할 수 없는 아이디입니다” 라는 문구가 화면에 출력된다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608257307"/>
                  </a:ext>
                </a:extLst>
              </a:tr>
              <a:tr h="9318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E02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회원가입시 필요한 정보는 공란으로 기입될 수 없다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공란으로 기입 되었을 경우 “ 빈 칸 없이 입력해주세요” 라는 문구가 화면에 출력된다</a:t>
                      </a:r>
                      <a:r>
                        <a:rPr lang="en-US" altLang="ko-KR" sz="11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endParaRPr lang="ko-KR" altLang="en-US" sz="11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945794879"/>
                  </a:ext>
                </a:extLst>
              </a:tr>
              <a:tr h="13527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E03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희망하는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에 “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trainer” 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또는 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"admin"</a:t>
                      </a:r>
                      <a:r>
                        <a:rPr lang="ko-KR" altLang="en-US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이라는 단어가 포함되면 “사용하실 수 없는 아이디입니다”라는 문구가 화면에 출력된다</a:t>
                      </a:r>
                      <a:r>
                        <a:rPr lang="en-US" altLang="ko-KR" sz="11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</a:t>
                      </a:r>
                      <a:endParaRPr lang="ko-KR" altLang="en-US" sz="1100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087730374"/>
                  </a:ext>
                </a:extLst>
              </a:tr>
              <a:tr h="167388">
                <a:tc rowSpan="4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시나리오</a:t>
                      </a:r>
                      <a:endParaRPr lang="ko-KR" alt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SN01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B01→B02→B03→B04→B05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68348294"/>
                  </a:ext>
                </a:extLst>
              </a:tr>
              <a:tr h="167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SN02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B01→B02→E01→B03→B04→B05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96200665"/>
                  </a:ext>
                </a:extLst>
              </a:tr>
              <a:tr h="1673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chemeClr val="tx1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SN03</a:t>
                      </a:r>
                      <a:endParaRPr lang="en-US" sz="1100" kern="0" spc="0" dirty="0">
                        <a:solidFill>
                          <a:schemeClr val="tx1"/>
                        </a:solidFill>
                        <a:effectLst/>
                        <a:latin typeface="한컴바탕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B01→B02→E02→B03→B04→B05</a:t>
                      </a:r>
                      <a:endParaRPr lang="en-US" sz="1100" b="1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607932771"/>
                  </a:ext>
                </a:extLst>
              </a:tr>
              <a:tr h="16716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SN04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1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B01→B02→E03→B03→B04→B05</a:t>
                      </a:r>
                      <a:endParaRPr lang="en-US" sz="11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0826" marR="40826" marT="27218" marB="27218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91705636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="" xmlns:a16="http://schemas.microsoft.com/office/drawing/2014/main" id="{BDCB6F16-4262-4E86-8D0D-8DDB6B3D5E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21839" y="1145269"/>
            <a:ext cx="9544580" cy="4001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HY헤드라인M" panose="02030600000101010101" pitchFamily="18" charset="-127"/>
              </a:rPr>
              <a:t>ID: </a:t>
            </a:r>
            <a:r>
              <a:rPr kumimoji="0" lang="ko-KR" altLang="en-US" sz="10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돋움" panose="020B0600000101010101" pitchFamily="50" charset="-127"/>
              </a:rPr>
              <a:t>유스케이스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돋움" panose="020B0600000101010101" pitchFamily="50" charset="-127"/>
              </a:rPr>
              <a:t> 명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–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돋움" panose="020B0600000101010101" pitchFamily="50" charset="-127"/>
              </a:rPr>
              <a:t> </a:t>
            </a:r>
            <a:r>
              <a:rPr kumimoji="0" lang="en-US" altLang="ko-KR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돋움" panose="020B0600000101010101" pitchFamily="50" charset="-127"/>
                <a:ea typeface="돋움" panose="020B0600000101010101" pitchFamily="50" charset="-127"/>
              </a:rPr>
              <a:t>UC001 : </a:t>
            </a:r>
            <a:r>
              <a:rPr kumimoji="0" lang="ko-KR" altLang="en-US" sz="10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돋움" panose="020B0600000101010101" pitchFamily="50" charset="-127"/>
              </a:rPr>
              <a:t>회원가입하기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just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en-US" sz="10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한컴바탕"/>
              </a:rPr>
              <a:t>  </a:t>
            </a: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046923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요구사항 명세서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sz="1400" b="1" i="1" dirty="0">
                <a:solidFill>
                  <a:prstClr val="white"/>
                </a:solidFill>
              </a:rPr>
              <a:t>사용자 인터페이스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FB6C5D8E-A981-4B11-8484-45FACD7EA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86400429"/>
              </p:ext>
            </p:extLst>
          </p:nvPr>
        </p:nvGraphicFramePr>
        <p:xfrm>
          <a:off x="1001908" y="1280226"/>
          <a:ext cx="10188184" cy="4825082"/>
        </p:xfrm>
        <a:graphic>
          <a:graphicData uri="http://schemas.openxmlformats.org/drawingml/2006/table">
            <a:tbl>
              <a:tblPr/>
              <a:tblGrid>
                <a:gridCol w="1852507">
                  <a:extLst>
                    <a:ext uri="{9D8B030D-6E8A-4147-A177-3AD203B41FA5}">
                      <a16:colId xmlns="" xmlns:a16="http://schemas.microsoft.com/office/drawing/2014/main" val="1823854319"/>
                    </a:ext>
                  </a:extLst>
                </a:gridCol>
                <a:gridCol w="2776939">
                  <a:extLst>
                    <a:ext uri="{9D8B030D-6E8A-4147-A177-3AD203B41FA5}">
                      <a16:colId xmlns="" xmlns:a16="http://schemas.microsoft.com/office/drawing/2014/main" val="106819914"/>
                    </a:ext>
                  </a:extLst>
                </a:gridCol>
                <a:gridCol w="1724959">
                  <a:extLst>
                    <a:ext uri="{9D8B030D-6E8A-4147-A177-3AD203B41FA5}">
                      <a16:colId xmlns="" xmlns:a16="http://schemas.microsoft.com/office/drawing/2014/main" val="3839278831"/>
                    </a:ext>
                  </a:extLst>
                </a:gridCol>
                <a:gridCol w="3833779">
                  <a:extLst>
                    <a:ext uri="{9D8B030D-6E8A-4147-A177-3AD203B41FA5}">
                      <a16:colId xmlns="" xmlns:a16="http://schemas.microsoft.com/office/drawing/2014/main" val="2616526399"/>
                    </a:ext>
                  </a:extLst>
                </a:gridCol>
              </a:tblGrid>
              <a:tr h="2486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1036" marR="41036" marT="27357" marB="2735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SC001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1036" marR="41036" marT="27357" marB="2735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1036" marR="41036" marT="27357" marB="2735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회원가입 화면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41036" marR="41036" marT="27357" marB="2735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7639797"/>
                  </a:ext>
                </a:extLst>
              </a:tr>
              <a:tr h="35814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1036" marR="41036" marT="27357" marB="2735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41036" marR="41036" marT="27357" marB="2735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3054557"/>
                  </a:ext>
                </a:extLst>
              </a:tr>
              <a:tr h="99494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1036" marR="41036" marT="27357" marB="27357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12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  <a:ea typeface="돋움" panose="020B0600000101010101" pitchFamily="50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해당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App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을 사용하는 회원은 회원가입 기능을 통하여 계정을 생성한 후 이용할 수 있고 회원가입이 성공하면 성공했다는 문구가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,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중복된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나 사용할 수 없는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희망하면 해당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는 사용할 수 없다는 문구가 화면에 출력된다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41036" marR="41036" marT="27357" marB="27357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08720463"/>
                  </a:ext>
                </a:extLst>
              </a:tr>
            </a:tbl>
          </a:graphicData>
        </a:graphic>
      </p:graphicFrame>
      <p:pic>
        <p:nvPicPr>
          <p:cNvPr id="2051" name="_x211919064" descr="EMB0000151c7231">
            <a:extLst>
              <a:ext uri="{FF2B5EF4-FFF2-40B4-BE49-F238E27FC236}">
                <a16:creationId xmlns="" xmlns:a16="http://schemas.microsoft.com/office/drawing/2014/main" id="{F3ED6F62-A64B-49BC-86CC-EA9CF66BDD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325"/>
          <a:stretch/>
        </p:blipFill>
        <p:spPr bwMode="auto">
          <a:xfrm>
            <a:off x="3588014" y="1665155"/>
            <a:ext cx="1979612" cy="30753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_x211918344" descr="EMB0000151c7232">
            <a:extLst>
              <a:ext uri="{FF2B5EF4-FFF2-40B4-BE49-F238E27FC236}">
                <a16:creationId xmlns="" xmlns:a16="http://schemas.microsoft.com/office/drawing/2014/main" id="{3BD1359A-4C84-468E-B9FC-DFA3024581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888" b="32147"/>
          <a:stretch>
            <a:fillRect/>
          </a:stretch>
        </p:blipFill>
        <p:spPr bwMode="auto">
          <a:xfrm>
            <a:off x="5864828" y="2213006"/>
            <a:ext cx="1979613" cy="1979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49" name="_x211920216" descr="EMB0000151c7233">
            <a:extLst>
              <a:ext uri="{FF2B5EF4-FFF2-40B4-BE49-F238E27FC236}">
                <a16:creationId xmlns="" xmlns:a16="http://schemas.microsoft.com/office/drawing/2014/main" id="{A7D38FDA-CF28-486C-A162-A083FF67DC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544" b="36624"/>
          <a:stretch>
            <a:fillRect/>
          </a:stretch>
        </p:blipFill>
        <p:spPr bwMode="auto">
          <a:xfrm>
            <a:off x="8143607" y="2213006"/>
            <a:ext cx="1979613" cy="1979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6230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요구사항 명세서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sz="1400" b="1" i="1" dirty="0">
                <a:solidFill>
                  <a:prstClr val="white"/>
                </a:solidFill>
              </a:rPr>
              <a:t>사용자 인터페이스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2">
            <a:extLst>
              <a:ext uri="{FF2B5EF4-FFF2-40B4-BE49-F238E27FC236}">
                <a16:creationId xmlns="" xmlns:a16="http://schemas.microsoft.com/office/drawing/2014/main" id="{FB6C5D8E-A981-4B11-8484-45FACD7EA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8785686"/>
              </p:ext>
            </p:extLst>
          </p:nvPr>
        </p:nvGraphicFramePr>
        <p:xfrm>
          <a:off x="1001908" y="1280226"/>
          <a:ext cx="10188184" cy="4850719"/>
        </p:xfrm>
        <a:graphic>
          <a:graphicData uri="http://schemas.openxmlformats.org/drawingml/2006/table">
            <a:tbl>
              <a:tblPr/>
              <a:tblGrid>
                <a:gridCol w="1852507">
                  <a:extLst>
                    <a:ext uri="{9D8B030D-6E8A-4147-A177-3AD203B41FA5}">
                      <a16:colId xmlns="" xmlns:a16="http://schemas.microsoft.com/office/drawing/2014/main" val="1823854319"/>
                    </a:ext>
                  </a:extLst>
                </a:gridCol>
                <a:gridCol w="2776939">
                  <a:extLst>
                    <a:ext uri="{9D8B030D-6E8A-4147-A177-3AD203B41FA5}">
                      <a16:colId xmlns="" xmlns:a16="http://schemas.microsoft.com/office/drawing/2014/main" val="106819914"/>
                    </a:ext>
                  </a:extLst>
                </a:gridCol>
                <a:gridCol w="1724959">
                  <a:extLst>
                    <a:ext uri="{9D8B030D-6E8A-4147-A177-3AD203B41FA5}">
                      <a16:colId xmlns="" xmlns:a16="http://schemas.microsoft.com/office/drawing/2014/main" val="3839278831"/>
                    </a:ext>
                  </a:extLst>
                </a:gridCol>
                <a:gridCol w="3833779">
                  <a:extLst>
                    <a:ext uri="{9D8B030D-6E8A-4147-A177-3AD203B41FA5}">
                      <a16:colId xmlns="" xmlns:a16="http://schemas.microsoft.com/office/drawing/2014/main" val="2616526399"/>
                    </a:ext>
                  </a:extLst>
                </a:gridCol>
              </a:tblGrid>
              <a:tr h="248683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</a:t>
                      </a:r>
                      <a:r>
                        <a:rPr 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</a:t>
                      </a:r>
                      <a:endParaRPr lang="en-US" sz="12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SC002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 명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000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로그인 화면</a:t>
                      </a: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한컴바탕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97639797"/>
                  </a:ext>
                </a:extLst>
              </a:tr>
              <a:tr h="3581452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화면</a:t>
                      </a:r>
                      <a:endParaRPr lang="ko-KR" altLang="en-US" sz="1200" b="1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바탕" panose="02030600000101010101" pitchFamily="18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273054557"/>
                  </a:ext>
                </a:extLst>
              </a:tr>
              <a:tr h="994947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b="1" kern="0" spc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요구사항</a:t>
                      </a:r>
                      <a:endParaRPr lang="ko-KR" altLang="en-US" sz="1200" b="1" kern="0" spc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CCCCC"/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App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실행 시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ID,PW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를 입력하여 로그인 할 수 있고 회원가입 버튼이 화면에 출력된다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돋움" panose="020B0600000101010101" pitchFamily="50" charset="-127"/>
                          <a:ea typeface="돋움" panose="020B0600000101010101" pitchFamily="50" charset="-127"/>
                        </a:rPr>
                        <a:t>. 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돋움" panose="020B0600000101010101" pitchFamily="50" charset="-127"/>
                      </a:endParaRPr>
                    </a:p>
                  </a:txBody>
                  <a:tcPr marL="68580" marR="68580" anchor="ctr">
                    <a:lnL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7112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1108720463"/>
                  </a:ext>
                </a:extLst>
              </a:tr>
            </a:tbl>
          </a:graphicData>
        </a:graphic>
      </p:graphicFrame>
      <p:sp>
        <p:nvSpPr>
          <p:cNvPr id="4" name="Rectangle 2">
            <a:extLst>
              <a:ext uri="{FF2B5EF4-FFF2-40B4-BE49-F238E27FC236}">
                <a16:creationId xmlns="" xmlns:a16="http://schemas.microsoft.com/office/drawing/2014/main" id="{1F5D91B3-C3C3-4661-A03C-D0DD29CF5BC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25228" y="1144812"/>
            <a:ext cx="10129517" cy="2024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215656184" descr="EMB0000151c723c">
            <a:extLst>
              <a:ext uri="{FF2B5EF4-FFF2-40B4-BE49-F238E27FC236}">
                <a16:creationId xmlns="" xmlns:a16="http://schemas.microsoft.com/office/drawing/2014/main" id="{5B85E59C-EF83-44FB-9D6C-3CC8B011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9900" y="1602012"/>
            <a:ext cx="2392571" cy="34643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6411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3977141" y="3013501"/>
            <a:ext cx="423771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srgbClr val="313745"/>
                </a:solidFill>
              </a:rPr>
              <a:t>3. </a:t>
            </a:r>
            <a:r>
              <a:rPr lang="ko-KR" altLang="en-US" sz="3200" b="1" i="1" dirty="0">
                <a:solidFill>
                  <a:srgbClr val="313745"/>
                </a:solidFill>
              </a:rPr>
              <a:t>클래스 다이어그램</a:t>
            </a:r>
            <a:endParaRPr lang="en-US" altLang="ko-KR" sz="3200" b="1" i="1" dirty="0">
              <a:solidFill>
                <a:srgbClr val="313745"/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DC0EF0A8-8E4B-4A3F-9F7D-A2D20C9B9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A76BD58-8BF7-42FB-A486-09CD841C7B5F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003A10FB-9D7E-4822-A4FD-3DF53E79EFB8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</p:spTree>
    <p:extLst>
      <p:ext uri="{BB962C8B-B14F-4D97-AF65-F5344CB8AC3E}">
        <p14:creationId xmlns:p14="http://schemas.microsoft.com/office/powerpoint/2010/main" val="1743395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클래스 다이어그램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5451770-D379-4FC3-9777-BB9F00B024C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310" y="1187313"/>
            <a:ext cx="11188236" cy="4998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7222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4006169" y="3013501"/>
            <a:ext cx="4179661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srgbClr val="313745"/>
                </a:solidFill>
              </a:rPr>
              <a:t>4. </a:t>
            </a:r>
            <a:r>
              <a:rPr lang="ko-KR" altLang="en-US" sz="3200" b="1" i="1" dirty="0">
                <a:solidFill>
                  <a:srgbClr val="313745"/>
                </a:solidFill>
              </a:rPr>
              <a:t>시퀀스 다이어그램</a:t>
            </a:r>
            <a:endParaRPr lang="en-US" altLang="ko-KR" sz="3200" b="1" i="1" dirty="0">
              <a:solidFill>
                <a:srgbClr val="313745"/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DC0EF0A8-8E4B-4A3F-9F7D-A2D20C9B9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A76BD58-8BF7-42FB-A486-09CD841C7B5F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003A10FB-9D7E-4822-A4FD-3DF53E79EFB8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</p:spTree>
    <p:extLst>
      <p:ext uri="{BB962C8B-B14F-4D97-AF65-F5344CB8AC3E}">
        <p14:creationId xmlns:p14="http://schemas.microsoft.com/office/powerpoint/2010/main" val="34547548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/>
          <p:cNvGrpSpPr/>
          <p:nvPr/>
        </p:nvGrpSpPr>
        <p:grpSpPr>
          <a:xfrm>
            <a:off x="2360660" y="1051920"/>
            <a:ext cx="2504112" cy="4593498"/>
            <a:chOff x="5012218" y="1674018"/>
            <a:chExt cx="2181084" cy="4368800"/>
          </a:xfrm>
        </p:grpSpPr>
        <p:grpSp>
          <p:nvGrpSpPr>
            <p:cNvPr id="16" name="그룹 15"/>
            <p:cNvGrpSpPr/>
            <p:nvPr/>
          </p:nvGrpSpPr>
          <p:grpSpPr>
            <a:xfrm>
              <a:off x="5012218" y="1674018"/>
              <a:ext cx="2181084" cy="4368800"/>
              <a:chOff x="3475518" y="1318418"/>
              <a:chExt cx="2181084" cy="4368800"/>
            </a:xfrm>
          </p:grpSpPr>
          <p:sp>
            <p:nvSpPr>
              <p:cNvPr id="17" name="양쪽 모서리가 둥근 사각형 16"/>
              <p:cNvSpPr/>
              <p:nvPr/>
            </p:nvSpPr>
            <p:spPr>
              <a:xfrm rot="16200000">
                <a:off x="3395415" y="2105820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양쪽 모서리가 둥근 사각형 17"/>
              <p:cNvSpPr/>
              <p:nvPr/>
            </p:nvSpPr>
            <p:spPr>
              <a:xfrm rot="16200000">
                <a:off x="3395415" y="2413563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양쪽 모서리가 둥근 사각형 18"/>
              <p:cNvSpPr/>
              <p:nvPr/>
            </p:nvSpPr>
            <p:spPr>
              <a:xfrm rot="16200000">
                <a:off x="3395415" y="2721306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19"/>
              <p:cNvSpPr/>
              <p:nvPr/>
            </p:nvSpPr>
            <p:spPr>
              <a:xfrm rot="16200000">
                <a:off x="5264621" y="2335736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20"/>
              <p:cNvSpPr/>
              <p:nvPr/>
            </p:nvSpPr>
            <p:spPr>
              <a:xfrm>
                <a:off x="3499190" y="1318418"/>
                <a:ext cx="2095500" cy="4368800"/>
              </a:xfrm>
              <a:prstGeom prst="roundRect">
                <a:avLst>
                  <a:gd name="adj" fmla="val 13637"/>
                </a:avLst>
              </a:prstGeom>
              <a:solidFill>
                <a:srgbClr val="29313C"/>
              </a:solidFill>
              <a:ln>
                <a:noFill/>
              </a:ln>
              <a:effectLst>
                <a:outerShdw blurRad="2667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22" name="모서리가 둥근 직사각형 21"/>
            <p:cNvSpPr/>
            <p:nvPr/>
          </p:nvSpPr>
          <p:spPr>
            <a:xfrm>
              <a:off x="5110502" y="1762918"/>
              <a:ext cx="1946275" cy="4191000"/>
            </a:xfrm>
            <a:prstGeom prst="roundRect">
              <a:avLst>
                <a:gd name="adj" fmla="val 12658"/>
              </a:avLst>
            </a:prstGeom>
            <a:solidFill>
              <a:srgbClr val="E3E4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양쪽 모서리가 둥근 사각형 23"/>
            <p:cNvSpPr/>
            <p:nvPr/>
          </p:nvSpPr>
          <p:spPr>
            <a:xfrm>
              <a:off x="5557382" y="1690686"/>
              <a:ext cx="1052514" cy="252412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rgbClr val="29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0" name="모서리가 둥근 직사각형 139"/>
          <p:cNvSpPr/>
          <p:nvPr/>
        </p:nvSpPr>
        <p:spPr>
          <a:xfrm>
            <a:off x="2972672" y="1454830"/>
            <a:ext cx="1236182" cy="305761"/>
          </a:xfrm>
          <a:prstGeom prst="roundRect">
            <a:avLst>
              <a:gd name="adj" fmla="val 5000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prstClr val="white"/>
                </a:solidFill>
              </a:rPr>
              <a:t>목 차</a:t>
            </a:r>
            <a:endParaRPr lang="en-US" altLang="ko-KR" sz="1000" dirty="0">
              <a:solidFill>
                <a:prstClr val="white"/>
              </a:solidFill>
            </a:endParaRPr>
          </a:p>
        </p:txBody>
      </p:sp>
      <p:sp>
        <p:nvSpPr>
          <p:cNvPr id="31" name="직사각형 30"/>
          <p:cNvSpPr/>
          <p:nvPr/>
        </p:nvSpPr>
        <p:spPr>
          <a:xfrm>
            <a:off x="8998430" y="1561476"/>
            <a:ext cx="2167384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b="1" u="sng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STEP. 2 </a:t>
            </a:r>
            <a:r>
              <a:rPr lang="ko-KR" altLang="en-US" b="1" u="sng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개발과정</a:t>
            </a:r>
            <a:endParaRPr lang="en-US" altLang="ko-KR" b="1" u="sng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261938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사용도구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261938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개발과정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90488">
              <a:lnSpc>
                <a:spcPct val="150000"/>
              </a:lnSpc>
            </a:pP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5739109" y="1561476"/>
            <a:ext cx="2402567" cy="16158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b="1" u="sng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STEP. 1 </a:t>
            </a:r>
            <a:r>
              <a:rPr lang="ko-KR" altLang="en-US" b="1" u="sng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산출물 소개</a:t>
            </a:r>
            <a:endParaRPr lang="en-US" altLang="ko-KR" b="1" u="sng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261938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프로젝트 계획서  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261938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요구사항 명세서  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261938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클래스 다이어그램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  <a:p>
            <a:pPr marL="261938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시퀀스 다이어그램</a:t>
            </a:r>
            <a:r>
              <a:rPr lang="en-US" altLang="ko-KR" sz="1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 </a:t>
            </a:r>
          </a:p>
        </p:txBody>
      </p:sp>
      <p:sp>
        <p:nvSpPr>
          <p:cNvPr id="51" name="직사각형 50"/>
          <p:cNvSpPr/>
          <p:nvPr/>
        </p:nvSpPr>
        <p:spPr>
          <a:xfrm>
            <a:off x="203216" y="2715813"/>
            <a:ext cx="2262415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srgbClr val="313745"/>
                </a:solidFill>
              </a:rPr>
              <a:t>Fossil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="" xmlns:a16="http://schemas.microsoft.com/office/drawing/2014/main" id="{3BCD00B0-1F90-4D98-81B0-8DCE73FF0247}"/>
              </a:ext>
            </a:extLst>
          </p:cNvPr>
          <p:cNvSpPr txBox="1"/>
          <p:nvPr/>
        </p:nvSpPr>
        <p:spPr>
          <a:xfrm>
            <a:off x="2652690" y="2407564"/>
            <a:ext cx="2226663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000" dirty="0"/>
              <a:t>산출물 소개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개발과정</a:t>
            </a: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endParaRPr lang="en-US" altLang="ko-KR" sz="2000" dirty="0"/>
          </a:p>
          <a:p>
            <a:pPr marL="342900" indent="-342900">
              <a:buAutoNum type="arabicPeriod"/>
            </a:pPr>
            <a:r>
              <a:rPr lang="ko-KR" altLang="en-US" sz="2000" dirty="0"/>
              <a:t>시연</a:t>
            </a:r>
            <a:endParaRPr lang="en-US" altLang="ko-KR" sz="2000" dirty="0"/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DC0EF0A8-8E4B-4A3F-9F7D-A2D20C9B9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A76BD58-8BF7-42FB-A486-09CD841C7B5F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003A10FB-9D7E-4822-A4FD-3DF53E79EFB8}"/>
              </a:ext>
            </a:extLst>
          </p:cNvPr>
          <p:cNvSpPr txBox="1"/>
          <p:nvPr/>
        </p:nvSpPr>
        <p:spPr>
          <a:xfrm>
            <a:off x="357885" y="6185795"/>
            <a:ext cx="24865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2018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소프트웨어 공학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9F6F1DB8-9430-4890-B84F-983EF61B99AA}"/>
              </a:ext>
            </a:extLst>
          </p:cNvPr>
          <p:cNvSpPr/>
          <p:nvPr/>
        </p:nvSpPr>
        <p:spPr>
          <a:xfrm>
            <a:off x="5739108" y="4085391"/>
            <a:ext cx="2261891" cy="7848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90488" algn="ctr">
              <a:lnSpc>
                <a:spcPct val="150000"/>
              </a:lnSpc>
            </a:pPr>
            <a:r>
              <a:rPr lang="en-US" altLang="ko-KR" b="1" u="sng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STEP. 3 </a:t>
            </a:r>
            <a:r>
              <a:rPr lang="ko-KR" altLang="en-US" b="1" u="sng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시연</a:t>
            </a:r>
          </a:p>
          <a:p>
            <a:pPr marL="261938" indent="-171450">
              <a:lnSpc>
                <a:spcPct val="150000"/>
              </a:lnSpc>
              <a:buFontTx/>
              <a:buChar char="-"/>
            </a:pPr>
            <a:r>
              <a:rPr lang="ko-KR" altLang="en-US" sz="1200" dirty="0">
                <a:solidFill>
                  <a:schemeClr val="tx2">
                    <a:lumMod val="50000"/>
                  </a:schemeClr>
                </a:solidFill>
                <a:latin typeface="+mn-ea"/>
              </a:rPr>
              <a:t>동영상</a:t>
            </a:r>
            <a:endParaRPr lang="en-US" altLang="ko-KR" sz="1200" dirty="0">
              <a:solidFill>
                <a:schemeClr val="tx2">
                  <a:lumMod val="50000"/>
                </a:schemeClr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0240403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시퀀스 다이어그램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7A2A74AB-8FF9-481B-8A9A-9C5B8E15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74771" y="1245995"/>
            <a:ext cx="4629150" cy="48768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D6E8BB0-816D-488A-98B8-FBEF5B1820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451" y="1245995"/>
            <a:ext cx="4638675" cy="4879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909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시퀀스 다이어그램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FD361787-4DBA-4CE4-B400-D93B1ED68D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90952" y="1358877"/>
            <a:ext cx="4619625" cy="46672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0A931F3D-7495-418C-8918-6B9B7589D2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60451" y="1212712"/>
            <a:ext cx="4648200" cy="4829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848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시퀀스 다이어그램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="" xmlns:a16="http://schemas.microsoft.com/office/drawing/2014/main" id="{CA6EC616-0390-4FB1-8914-23900E6E6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9060" y="1410079"/>
            <a:ext cx="4638675" cy="4552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8FB34A46-A73C-424D-B7A9-B448121870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7735" y="1380187"/>
            <a:ext cx="4648200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041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시퀀스 다이어그램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1A5D9C9F-FD98-4637-B418-C4F1F02BB3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1900" y="1329117"/>
            <a:ext cx="4648200" cy="471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921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4006169" y="3061079"/>
            <a:ext cx="4179661" cy="73584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srgbClr val="313745"/>
                </a:solidFill>
              </a:rPr>
              <a:t>1. </a:t>
            </a:r>
            <a:r>
              <a:rPr lang="ko-KR" altLang="en-US" sz="3200" b="1" i="1" dirty="0">
                <a:solidFill>
                  <a:srgbClr val="313745"/>
                </a:solidFill>
              </a:rPr>
              <a:t>사용 도구</a:t>
            </a:r>
            <a:endParaRPr lang="en-US" altLang="ko-KR" sz="3200" b="1" i="1" dirty="0">
              <a:solidFill>
                <a:srgbClr val="313745"/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DC0EF0A8-8E4B-4A3F-9F7D-A2D20C9B9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A76BD58-8BF7-42FB-A486-09CD841C7B5F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003A10FB-9D7E-4822-A4FD-3DF53E79EFB8}"/>
              </a:ext>
            </a:extLst>
          </p:cNvPr>
          <p:cNvSpPr txBox="1"/>
          <p:nvPr/>
        </p:nvSpPr>
        <p:spPr>
          <a:xfrm>
            <a:off x="357885" y="6185795"/>
            <a:ext cx="20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2.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3251275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개발도구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0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2.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개발 과정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2B9D61E8-F8BA-425F-9022-5D7B5C959D1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3344" y="3610984"/>
            <a:ext cx="1041636" cy="1023145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01DEAD78-0CE3-4873-A1A0-68B4A693C9F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781" y="2376154"/>
            <a:ext cx="1994465" cy="805353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49A25A72-B494-40F4-832D-AC5C4216BBCB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3565" y="2308228"/>
            <a:ext cx="955759" cy="94120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98F2FD94-08F9-4B04-AD22-DC72BBE66F7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4570" y="2415822"/>
            <a:ext cx="1870671" cy="861643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0049FDD5-E41D-47B2-8739-16BC87E25CFD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449" t="16788" r="449" b="11917"/>
          <a:stretch/>
        </p:blipFill>
        <p:spPr>
          <a:xfrm>
            <a:off x="2411781" y="3629018"/>
            <a:ext cx="1955901" cy="1005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5530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개발순서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0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2.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개발 과정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457D4E63-B02C-41E9-9BB6-C2F535E4F34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51" y="1715532"/>
            <a:ext cx="6911999" cy="43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A1155470-2DA2-4CA8-81FE-CA93C793E54F}"/>
              </a:ext>
            </a:extLst>
          </p:cNvPr>
          <p:cNvSpPr txBox="1"/>
          <p:nvPr/>
        </p:nvSpPr>
        <p:spPr>
          <a:xfrm>
            <a:off x="711200" y="1346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en-US" altLang="ko-KR" dirty="0" err="1"/>
              <a:t>USER_Table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72661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개발순서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0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2.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개발 과정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EBCFECD-9B50-4778-BCB9-699A54DE883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7922" y="1715532"/>
            <a:ext cx="6912000" cy="43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47E2862-82BA-4105-B393-96B9F7A94C08}"/>
              </a:ext>
            </a:extLst>
          </p:cNvPr>
          <p:cNvSpPr txBox="1"/>
          <p:nvPr/>
        </p:nvSpPr>
        <p:spPr>
          <a:xfrm>
            <a:off x="711200" y="1346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en-US" altLang="ko-KR" dirty="0" err="1"/>
              <a:t>PT_Table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32055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개발순서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0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2.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개발 과정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979256CB-1A0C-4F06-861B-8648A2E2B47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51" y="1715532"/>
            <a:ext cx="6912000" cy="43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F4012C0C-E5A6-45E2-9A30-EDD811FE3F21}"/>
              </a:ext>
            </a:extLst>
          </p:cNvPr>
          <p:cNvSpPr txBox="1"/>
          <p:nvPr/>
        </p:nvSpPr>
        <p:spPr>
          <a:xfrm>
            <a:off x="711200" y="1346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3. </a:t>
            </a:r>
            <a:r>
              <a:rPr lang="en-US" altLang="ko-KR" dirty="0" err="1"/>
              <a:t>php_RESERVATION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9702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개발순서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0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2.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개발 과정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042246B9-7463-4AC1-9ED2-9B2D56D11EB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51" y="1715532"/>
            <a:ext cx="6912000" cy="432000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E503A232-1045-49E9-B020-313007833374}"/>
              </a:ext>
            </a:extLst>
          </p:cNvPr>
          <p:cNvSpPr txBox="1"/>
          <p:nvPr/>
        </p:nvSpPr>
        <p:spPr>
          <a:xfrm>
            <a:off x="711200" y="1346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4. FileZilla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518542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/>
          <p:cNvSpPr/>
          <p:nvPr/>
        </p:nvSpPr>
        <p:spPr>
          <a:xfrm>
            <a:off x="3899405" y="3013501"/>
            <a:ext cx="4393189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b="1" i="1" dirty="0">
                <a:solidFill>
                  <a:srgbClr val="313745"/>
                </a:solidFill>
              </a:rPr>
              <a:t>1. </a:t>
            </a:r>
            <a:r>
              <a:rPr lang="ko-KR" altLang="en-US" sz="3200" b="1" i="1" dirty="0">
                <a:solidFill>
                  <a:srgbClr val="313745"/>
                </a:solidFill>
              </a:rPr>
              <a:t>프로젝트 계획서</a:t>
            </a:r>
            <a:endParaRPr lang="en-US" altLang="ko-KR" sz="3200" b="1" i="1" dirty="0">
              <a:solidFill>
                <a:srgbClr val="313745"/>
              </a:solidFill>
            </a:endParaRPr>
          </a:p>
        </p:txBody>
      </p:sp>
      <p:pic>
        <p:nvPicPr>
          <p:cNvPr id="58" name="그림 57">
            <a:extLst>
              <a:ext uri="{FF2B5EF4-FFF2-40B4-BE49-F238E27FC236}">
                <a16:creationId xmlns="" xmlns:a16="http://schemas.microsoft.com/office/drawing/2014/main" id="{DC0EF0A8-8E4B-4A3F-9F7D-A2D20C9B909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59" name="직선 연결선 58">
            <a:extLst>
              <a:ext uri="{FF2B5EF4-FFF2-40B4-BE49-F238E27FC236}">
                <a16:creationId xmlns="" xmlns:a16="http://schemas.microsoft.com/office/drawing/2014/main" id="{EA76BD58-8BF7-42FB-A486-09CD841C7B5F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="" xmlns:a16="http://schemas.microsoft.com/office/drawing/2014/main" id="{003A10FB-9D7E-4822-A4FD-3DF53E79EFB8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</p:spTree>
    <p:extLst>
      <p:ext uri="{BB962C8B-B14F-4D97-AF65-F5344CB8AC3E}">
        <p14:creationId xmlns:p14="http://schemas.microsoft.com/office/powerpoint/2010/main" val="17367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개발순서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0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2.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개발 과정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3AD46562-D8DF-4ECB-86DA-10CD12DA481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51" y="1715532"/>
            <a:ext cx="6912000" cy="4320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142216D9-378D-453F-B92A-0EB14F79022B}"/>
              </a:ext>
            </a:extLst>
          </p:cNvPr>
          <p:cNvSpPr txBox="1"/>
          <p:nvPr/>
        </p:nvSpPr>
        <p:spPr>
          <a:xfrm>
            <a:off x="711200" y="1346200"/>
            <a:ext cx="312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5. </a:t>
            </a:r>
            <a:r>
              <a:rPr lang="en-US" altLang="ko-KR" dirty="0" err="1"/>
              <a:t>android_RESERVATION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40891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개발순서 </a:t>
            </a:r>
            <a:r>
              <a:rPr lang="ko-KR" altLang="en-US" sz="1400" b="1" i="1" dirty="0">
                <a:solidFill>
                  <a:prstClr val="white"/>
                </a:solidFill>
              </a:rPr>
              <a:t>개발자 간의 의사소통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017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2.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개발 과정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7" name="_x141824216" descr="DRW0000046022ef">
            <a:extLst>
              <a:ext uri="{FF2B5EF4-FFF2-40B4-BE49-F238E27FC236}">
                <a16:creationId xmlns="" xmlns:a16="http://schemas.microsoft.com/office/drawing/2014/main" id="{8AF0CB31-209B-4B5F-B277-B8C108D38A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6522" y="1065681"/>
            <a:ext cx="355580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4">
            <a:extLst>
              <a:ext uri="{FF2B5EF4-FFF2-40B4-BE49-F238E27FC236}">
                <a16:creationId xmlns="" xmlns:a16="http://schemas.microsoft.com/office/drawing/2014/main" id="{47483623-49E7-43FB-8AA4-835C8542085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099" name="_x142544648" descr="DRW0000046022fd">
            <a:extLst>
              <a:ext uri="{FF2B5EF4-FFF2-40B4-BE49-F238E27FC236}">
                <a16:creationId xmlns="" xmlns:a16="http://schemas.microsoft.com/office/drawing/2014/main" id="{5C2B399F-FFCA-4CE1-8EE4-3413B222B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12325" y="1067508"/>
            <a:ext cx="3569869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="" xmlns:a16="http://schemas.microsoft.com/office/drawing/2014/main" id="{E36FD655-97EA-4940-B65C-5865F7C0ED5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101" name="_x142543496" descr="DRW00000460230b">
            <a:extLst>
              <a:ext uri="{FF2B5EF4-FFF2-40B4-BE49-F238E27FC236}">
                <a16:creationId xmlns="" xmlns:a16="http://schemas.microsoft.com/office/drawing/2014/main" id="{0FEE0C6C-F3B9-4057-97B1-5BF84F3E25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78528" y="1065681"/>
            <a:ext cx="3569126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50088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="" xmlns:a16="http://schemas.microsoft.com/office/drawing/2014/main" id="{E7A233DA-B81F-43DA-ADD2-2B31807097CC}"/>
              </a:ext>
            </a:extLst>
          </p:cNvPr>
          <p:cNvGrpSpPr/>
          <p:nvPr/>
        </p:nvGrpSpPr>
        <p:grpSpPr>
          <a:xfrm>
            <a:off x="4989128" y="1244600"/>
            <a:ext cx="2181084" cy="4368800"/>
            <a:chOff x="1608618" y="1635918"/>
            <a:chExt cx="2181084" cy="4368800"/>
          </a:xfrm>
        </p:grpSpPr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DC180A90-77AB-46A4-8061-0B8CACBCBD5C}"/>
                </a:ext>
              </a:extLst>
            </p:cNvPr>
            <p:cNvGrpSpPr/>
            <p:nvPr/>
          </p:nvGrpSpPr>
          <p:grpSpPr>
            <a:xfrm>
              <a:off x="1608618" y="1635918"/>
              <a:ext cx="2181084" cy="4368800"/>
              <a:chOff x="3475518" y="1318418"/>
              <a:chExt cx="2181084" cy="4368800"/>
            </a:xfrm>
          </p:grpSpPr>
          <p:sp>
            <p:nvSpPr>
              <p:cNvPr id="17" name="양쪽 모서리가 둥근 사각형 39">
                <a:extLst>
                  <a:ext uri="{FF2B5EF4-FFF2-40B4-BE49-F238E27FC236}">
                    <a16:creationId xmlns="" xmlns:a16="http://schemas.microsoft.com/office/drawing/2014/main" id="{CDD2BA79-3819-44DE-84A0-96F49C109723}"/>
                  </a:ext>
                </a:extLst>
              </p:cNvPr>
              <p:cNvSpPr/>
              <p:nvPr/>
            </p:nvSpPr>
            <p:spPr>
              <a:xfrm rot="16200000">
                <a:off x="3395415" y="2105820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양쪽 모서리가 둥근 사각형 40">
                <a:extLst>
                  <a:ext uri="{FF2B5EF4-FFF2-40B4-BE49-F238E27FC236}">
                    <a16:creationId xmlns="" xmlns:a16="http://schemas.microsoft.com/office/drawing/2014/main" id="{0EAFC2F1-3190-4188-9313-C5B1BD80FB9A}"/>
                  </a:ext>
                </a:extLst>
              </p:cNvPr>
              <p:cNvSpPr/>
              <p:nvPr/>
            </p:nvSpPr>
            <p:spPr>
              <a:xfrm rot="16200000">
                <a:off x="3395415" y="2413563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양쪽 모서리가 둥근 사각형 41">
                <a:extLst>
                  <a:ext uri="{FF2B5EF4-FFF2-40B4-BE49-F238E27FC236}">
                    <a16:creationId xmlns="" xmlns:a16="http://schemas.microsoft.com/office/drawing/2014/main" id="{619AAC06-9D01-4364-AEEF-08BF9B2EBDC9}"/>
                  </a:ext>
                </a:extLst>
              </p:cNvPr>
              <p:cNvSpPr/>
              <p:nvPr/>
            </p:nvSpPr>
            <p:spPr>
              <a:xfrm rot="16200000">
                <a:off x="3395415" y="2721306"/>
                <a:ext cx="252000" cy="91793"/>
              </a:xfrm>
              <a:prstGeom prst="round2SameRect">
                <a:avLst>
                  <a:gd name="adj1" fmla="val 22901"/>
                  <a:gd name="adj2" fmla="val 0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" name="양쪽 모서리가 둥근 사각형 42">
                <a:extLst>
                  <a:ext uri="{FF2B5EF4-FFF2-40B4-BE49-F238E27FC236}">
                    <a16:creationId xmlns="" xmlns:a16="http://schemas.microsoft.com/office/drawing/2014/main" id="{FE1A8303-69FC-4E37-AC7C-12D5501DD611}"/>
                  </a:ext>
                </a:extLst>
              </p:cNvPr>
              <p:cNvSpPr/>
              <p:nvPr/>
            </p:nvSpPr>
            <p:spPr>
              <a:xfrm rot="16200000">
                <a:off x="5264621" y="2335736"/>
                <a:ext cx="576000" cy="207963"/>
              </a:xfrm>
              <a:prstGeom prst="round2SameRect">
                <a:avLst>
                  <a:gd name="adj1" fmla="val 0"/>
                  <a:gd name="adj2" fmla="val 33962"/>
                </a:avLst>
              </a:pr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" name="모서리가 둥근 직사각형 43">
                <a:extLst>
                  <a:ext uri="{FF2B5EF4-FFF2-40B4-BE49-F238E27FC236}">
                    <a16:creationId xmlns="" xmlns:a16="http://schemas.microsoft.com/office/drawing/2014/main" id="{B66E2AC9-4115-4C93-8EAF-F18864DD369A}"/>
                  </a:ext>
                </a:extLst>
              </p:cNvPr>
              <p:cNvSpPr/>
              <p:nvPr/>
            </p:nvSpPr>
            <p:spPr>
              <a:xfrm>
                <a:off x="3499190" y="1318418"/>
                <a:ext cx="2095500" cy="4368800"/>
              </a:xfrm>
              <a:prstGeom prst="roundRect">
                <a:avLst>
                  <a:gd name="adj" fmla="val 13637"/>
                </a:avLst>
              </a:prstGeom>
              <a:solidFill>
                <a:srgbClr val="29313C"/>
              </a:solidFill>
              <a:ln>
                <a:noFill/>
              </a:ln>
              <a:effectLst>
                <a:outerShdw blurRad="266700" sx="105000" sy="105000" algn="ctr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 prst="relaxedInset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sp>
          <p:nvSpPr>
            <p:cNvPr id="15" name="모서리가 둥근 직사각형 37">
              <a:hlinkClick r:id="rId2" action="ppaction://hlinkfile"/>
              <a:extLst>
                <a:ext uri="{FF2B5EF4-FFF2-40B4-BE49-F238E27FC236}">
                  <a16:creationId xmlns="" xmlns:a16="http://schemas.microsoft.com/office/drawing/2014/main" id="{5C577930-05EB-4CB0-BB4F-EF85CEF3DC57}"/>
                </a:ext>
              </a:extLst>
            </p:cNvPr>
            <p:cNvSpPr/>
            <p:nvPr/>
          </p:nvSpPr>
          <p:spPr>
            <a:xfrm>
              <a:off x="1706902" y="1724818"/>
              <a:ext cx="1946275" cy="4191000"/>
            </a:xfrm>
            <a:prstGeom prst="roundRect">
              <a:avLst>
                <a:gd name="adj" fmla="val 12658"/>
              </a:avLst>
            </a:prstGeom>
            <a:blipFill dpi="0" rotWithShape="1"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양쪽 모서리가 둥근 사각형 38">
              <a:extLst>
                <a:ext uri="{FF2B5EF4-FFF2-40B4-BE49-F238E27FC236}">
                  <a16:creationId xmlns="" xmlns:a16="http://schemas.microsoft.com/office/drawing/2014/main" id="{AB369EDE-ACEF-445A-8488-431D50EC575E}"/>
                </a:ext>
              </a:extLst>
            </p:cNvPr>
            <p:cNvSpPr/>
            <p:nvPr/>
          </p:nvSpPr>
          <p:spPr>
            <a:xfrm>
              <a:off x="2153782" y="1652586"/>
              <a:ext cx="1052514" cy="252412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rgbClr val="293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659DB8A5-127D-4344-A33B-B2BD5F918A9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22" name="직선 연결선 21">
            <a:extLst>
              <a:ext uri="{FF2B5EF4-FFF2-40B4-BE49-F238E27FC236}">
                <a16:creationId xmlns="" xmlns:a16="http://schemas.microsoft.com/office/drawing/2014/main" id="{67C9673B-04C7-4824-85C0-5E21E76A3DC6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A711ED47-4ACF-4E7E-B9BF-F9127EC7A069}"/>
              </a:ext>
            </a:extLst>
          </p:cNvPr>
          <p:cNvSpPr txBox="1"/>
          <p:nvPr/>
        </p:nvSpPr>
        <p:spPr>
          <a:xfrm>
            <a:off x="357885" y="6185795"/>
            <a:ext cx="14788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3.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시연</a:t>
            </a:r>
          </a:p>
        </p:txBody>
      </p:sp>
    </p:spTree>
    <p:extLst>
      <p:ext uri="{BB962C8B-B14F-4D97-AF65-F5344CB8AC3E}">
        <p14:creationId xmlns:p14="http://schemas.microsoft.com/office/powerpoint/2010/main" val="4051272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프로젝트 계획서</a:t>
            </a:r>
            <a:endParaRPr lang="en-US" altLang="ko-KR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12919200"/>
              </p:ext>
            </p:extLst>
          </p:nvPr>
        </p:nvGraphicFramePr>
        <p:xfrm>
          <a:off x="2255822" y="2407605"/>
          <a:ext cx="7696200" cy="2521465"/>
        </p:xfrm>
        <a:graphic>
          <a:graphicData uri="http://schemas.openxmlformats.org/drawingml/2006/table">
            <a:tbl>
              <a:tblPr>
                <a:tableStyleId>{BC89EF96-8CEA-46FF-86C4-4CE0E7609802}</a:tableStyleId>
              </a:tblPr>
              <a:tblGrid>
                <a:gridCol w="1630934">
                  <a:extLst>
                    <a:ext uri="{9D8B030D-6E8A-4147-A177-3AD203B41FA5}">
                      <a16:colId xmlns="" xmlns:a16="http://schemas.microsoft.com/office/drawing/2014/main" val="1895927246"/>
                    </a:ext>
                  </a:extLst>
                </a:gridCol>
                <a:gridCol w="904748">
                  <a:extLst>
                    <a:ext uri="{9D8B030D-6E8A-4147-A177-3AD203B41FA5}">
                      <a16:colId xmlns="" xmlns:a16="http://schemas.microsoft.com/office/drawing/2014/main" val="3675609573"/>
                    </a:ext>
                  </a:extLst>
                </a:gridCol>
                <a:gridCol w="3236468">
                  <a:extLst>
                    <a:ext uri="{9D8B030D-6E8A-4147-A177-3AD203B41FA5}">
                      <a16:colId xmlns="" xmlns:a16="http://schemas.microsoft.com/office/drawing/2014/main" val="3840947717"/>
                    </a:ext>
                  </a:extLst>
                </a:gridCol>
                <a:gridCol w="1924050">
                  <a:extLst>
                    <a:ext uri="{9D8B030D-6E8A-4147-A177-3AD203B41FA5}">
                      <a16:colId xmlns="" xmlns:a16="http://schemas.microsoft.com/office/drawing/2014/main" val="3596728778"/>
                    </a:ext>
                  </a:extLst>
                </a:gridCol>
              </a:tblGrid>
              <a:tr h="477701"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effectLst/>
                        </a:rPr>
                        <a:t>일자</a:t>
                      </a:r>
                      <a:endParaRPr lang="ko-KR" altLang="en-US" sz="18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effectLst/>
                        </a:rPr>
                        <a:t>버전</a:t>
                      </a:r>
                      <a:endParaRPr lang="ko-KR" altLang="en-US" sz="18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>
                          <a:effectLst/>
                        </a:rPr>
                        <a:t>변경 내역</a:t>
                      </a:r>
                      <a:endParaRPr lang="ko-KR" altLang="en-US" sz="1800" kern="10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>
                          <a:effectLst/>
                        </a:rPr>
                        <a:t>작성자</a:t>
                      </a:r>
                      <a:endParaRPr lang="ko-KR" altLang="en-US" sz="1800" kern="10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="" xmlns:a16="http://schemas.microsoft.com/office/drawing/2014/main" val="3140629121"/>
                  </a:ext>
                </a:extLst>
              </a:tr>
              <a:tr h="4777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</a:rPr>
                        <a:t>2018.04.11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</a:rPr>
                        <a:t>v1.0 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</a:rPr>
                        <a:t>초안작성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</a:rPr>
                        <a:t>임성민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="" xmlns:a16="http://schemas.microsoft.com/office/drawing/2014/main" val="553146001"/>
                  </a:ext>
                </a:extLst>
              </a:tr>
              <a:tr h="6106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</a:rPr>
                        <a:t>2018.04.13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</a:rPr>
                        <a:t>v1.1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</a:rPr>
                        <a:t>담당 파트 작성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</a:rPr>
                        <a:t>김연형</a:t>
                      </a:r>
                      <a:r>
                        <a:rPr lang="en-US" altLang="ko-KR" sz="1800" kern="0" spc="0">
                          <a:effectLst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</a:rPr>
                        <a:t>김종범</a:t>
                      </a:r>
                      <a:r>
                        <a:rPr lang="en-US" altLang="ko-KR" sz="1800" kern="0" spc="0">
                          <a:effectLst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</a:rPr>
                        <a:t>이재민</a:t>
                      </a:r>
                      <a:r>
                        <a:rPr lang="en-US" altLang="ko-KR" sz="1800" kern="0" spc="0">
                          <a:effectLst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</a:rPr>
                        <a:t>한상국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="" xmlns:a16="http://schemas.microsoft.com/office/drawing/2014/main" val="2790560568"/>
                  </a:ext>
                </a:extLst>
              </a:tr>
              <a:tr h="4777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>
                          <a:effectLst/>
                        </a:rPr>
                        <a:t>2018.05.30</a:t>
                      </a:r>
                      <a:endParaRPr lang="en-US" sz="1800" kern="10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>
                          <a:effectLst/>
                        </a:rPr>
                        <a:t>v1.2 </a:t>
                      </a:r>
                      <a:endParaRPr lang="en-US" sz="1800" kern="10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 err="1">
                          <a:effectLst/>
                        </a:rPr>
                        <a:t>간트</a:t>
                      </a:r>
                      <a:r>
                        <a:rPr lang="ko-KR" altLang="en-US" sz="1800" kern="100" spc="0" dirty="0">
                          <a:effectLst/>
                        </a:rPr>
                        <a:t> 차트 수정</a:t>
                      </a:r>
                      <a:endParaRPr lang="ko-KR" altLang="en-US" sz="18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 err="1">
                          <a:effectLst/>
                        </a:rPr>
                        <a:t>김종범</a:t>
                      </a:r>
                      <a:endParaRPr lang="ko-KR" altLang="en-US" sz="18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="" xmlns:a16="http://schemas.microsoft.com/office/drawing/2014/main" val="518343633"/>
                  </a:ext>
                </a:extLst>
              </a:tr>
              <a:tr h="4777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>
                          <a:effectLst/>
                        </a:rPr>
                        <a:t>2018.06.04.</a:t>
                      </a:r>
                      <a:endParaRPr lang="en-US" sz="1800" kern="10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100" spc="0">
                          <a:effectLst/>
                        </a:rPr>
                        <a:t>v1.3 </a:t>
                      </a:r>
                      <a:endParaRPr lang="en-US" sz="1800" kern="100" spc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>
                          <a:effectLst/>
                        </a:rPr>
                        <a:t>산출물 관리방법 정정</a:t>
                      </a:r>
                      <a:endParaRPr lang="ko-KR" altLang="en-US" sz="18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100" spc="0" dirty="0">
                          <a:effectLst/>
                        </a:rPr>
                        <a:t>임성민 </a:t>
                      </a:r>
                      <a:endParaRPr lang="ko-KR" altLang="en-US" sz="1800" kern="100" spc="0" dirty="0">
                        <a:solidFill>
                          <a:srgbClr val="000000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="" xmlns:a16="http://schemas.microsoft.com/office/drawing/2014/main" val="386854684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5500388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프로젝트 계획서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sz="1400" b="1" i="1" dirty="0">
                <a:solidFill>
                  <a:prstClr val="white"/>
                </a:solidFill>
              </a:rPr>
              <a:t>역할분담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grpSp>
        <p:nvGrpSpPr>
          <p:cNvPr id="7" name="그룹 6">
            <a:extLst>
              <a:ext uri="{FF2B5EF4-FFF2-40B4-BE49-F238E27FC236}">
                <a16:creationId xmlns="" xmlns:a16="http://schemas.microsoft.com/office/drawing/2014/main" id="{D6ED02A7-E3A1-4D09-AE0F-F140D5DB4FE3}"/>
              </a:ext>
            </a:extLst>
          </p:cNvPr>
          <p:cNvGrpSpPr/>
          <p:nvPr/>
        </p:nvGrpSpPr>
        <p:grpSpPr>
          <a:xfrm>
            <a:off x="1016756" y="2000250"/>
            <a:ext cx="3927497" cy="3402964"/>
            <a:chOff x="1016756" y="2000250"/>
            <a:chExt cx="4063243" cy="3402964"/>
          </a:xfrm>
        </p:grpSpPr>
        <p:grpSp>
          <p:nvGrpSpPr>
            <p:cNvPr id="14" name="그룹 13">
              <a:extLst>
                <a:ext uri="{FF2B5EF4-FFF2-40B4-BE49-F238E27FC236}">
                  <a16:creationId xmlns="" xmlns:a16="http://schemas.microsoft.com/office/drawing/2014/main" id="{73E3927C-3414-4EE1-9142-57071DACE35D}"/>
                </a:ext>
              </a:extLst>
            </p:cNvPr>
            <p:cNvGrpSpPr/>
            <p:nvPr/>
          </p:nvGrpSpPr>
          <p:grpSpPr>
            <a:xfrm>
              <a:off x="1016756" y="2000250"/>
              <a:ext cx="4063243" cy="2659937"/>
              <a:chOff x="1057116" y="2388969"/>
              <a:chExt cx="3751338" cy="2939770"/>
            </a:xfrm>
          </p:grpSpPr>
          <p:sp>
            <p:nvSpPr>
              <p:cNvPr id="15" name="직사각형 14">
                <a:extLst>
                  <a:ext uri="{FF2B5EF4-FFF2-40B4-BE49-F238E27FC236}">
                    <a16:creationId xmlns="" xmlns:a16="http://schemas.microsoft.com/office/drawing/2014/main" id="{216830D8-376F-45E8-B4AD-C40E474B2EA5}"/>
                  </a:ext>
                </a:extLst>
              </p:cNvPr>
              <p:cNvSpPr/>
              <p:nvPr/>
            </p:nvSpPr>
            <p:spPr>
              <a:xfrm>
                <a:off x="1057116" y="3922550"/>
                <a:ext cx="1245867" cy="535892"/>
              </a:xfrm>
              <a:prstGeom prst="rect">
                <a:avLst/>
              </a:prstGeom>
              <a:solidFill>
                <a:srgbClr val="003F95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임성민</a:t>
                </a:r>
                <a:endPara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  <a:p>
                <a:pPr algn="ctr"/>
                <a:r>
                  <a: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latin typeface="-윤고딕330" panose="02030504000101010101" pitchFamily="18" charset="-127"/>
                    <a:ea typeface="-윤고딕330" panose="02030504000101010101" pitchFamily="18" charset="-127"/>
                  </a:rPr>
                  <a:t>(PM)</a:t>
                </a:r>
                <a:endPara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grpSp>
            <p:nvGrpSpPr>
              <p:cNvPr id="16" name="그룹 15">
                <a:extLst>
                  <a:ext uri="{FF2B5EF4-FFF2-40B4-BE49-F238E27FC236}">
                    <a16:creationId xmlns="" xmlns:a16="http://schemas.microsoft.com/office/drawing/2014/main" id="{6A222E1B-98F3-4050-8D87-74007ACE70F0}"/>
                  </a:ext>
                </a:extLst>
              </p:cNvPr>
              <p:cNvGrpSpPr/>
              <p:nvPr/>
            </p:nvGrpSpPr>
            <p:grpSpPr>
              <a:xfrm>
                <a:off x="3406975" y="2388969"/>
                <a:ext cx="1401479" cy="2939770"/>
                <a:chOff x="3051697" y="1535109"/>
                <a:chExt cx="1401479" cy="2939770"/>
              </a:xfrm>
            </p:grpSpPr>
            <p:sp>
              <p:nvSpPr>
                <p:cNvPr id="21" name="직사각형 20">
                  <a:extLst>
                    <a:ext uri="{FF2B5EF4-FFF2-40B4-BE49-F238E27FC236}">
                      <a16:creationId xmlns="" xmlns:a16="http://schemas.microsoft.com/office/drawing/2014/main" id="{3E55249B-16B8-403D-9C02-6AD39A704AC6}"/>
                    </a:ext>
                  </a:extLst>
                </p:cNvPr>
                <p:cNvSpPr/>
                <p:nvPr/>
              </p:nvSpPr>
              <p:spPr>
                <a:xfrm>
                  <a:off x="3051698" y="1535109"/>
                  <a:ext cx="1401478" cy="476180"/>
                </a:xfrm>
                <a:prstGeom prst="rect">
                  <a:avLst/>
                </a:prstGeom>
                <a:noFill/>
                <a:ln>
                  <a:solidFill>
                    <a:srgbClr val="003F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err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김연형</a:t>
                  </a:r>
                  <a:endPara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F95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(UI 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디자인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)</a:t>
                  </a:r>
                  <a:endPara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F95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2" name="직사각형 21">
                  <a:extLst>
                    <a:ext uri="{FF2B5EF4-FFF2-40B4-BE49-F238E27FC236}">
                      <a16:creationId xmlns="" xmlns:a16="http://schemas.microsoft.com/office/drawing/2014/main" id="{09D5ED06-F5EE-47FB-85F8-87C5B3E3D0F9}"/>
                    </a:ext>
                  </a:extLst>
                </p:cNvPr>
                <p:cNvSpPr/>
                <p:nvPr/>
              </p:nvSpPr>
              <p:spPr>
                <a:xfrm>
                  <a:off x="3051697" y="2356306"/>
                  <a:ext cx="1401479" cy="476180"/>
                </a:xfrm>
                <a:prstGeom prst="rect">
                  <a:avLst/>
                </a:prstGeom>
                <a:noFill/>
                <a:ln>
                  <a:solidFill>
                    <a:srgbClr val="003F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 err="1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김종범</a:t>
                  </a:r>
                  <a:endPara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F95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(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기획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/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기능구상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)</a:t>
                  </a:r>
                  <a:endPara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F95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4" name="직사각형 23">
                  <a:extLst>
                    <a:ext uri="{FF2B5EF4-FFF2-40B4-BE49-F238E27FC236}">
                      <a16:creationId xmlns="" xmlns:a16="http://schemas.microsoft.com/office/drawing/2014/main" id="{19F55EE6-D3D2-4F87-946B-4920040E91C6}"/>
                    </a:ext>
                  </a:extLst>
                </p:cNvPr>
                <p:cNvSpPr/>
                <p:nvPr/>
              </p:nvSpPr>
              <p:spPr>
                <a:xfrm>
                  <a:off x="3051698" y="3177503"/>
                  <a:ext cx="1401478" cy="476180"/>
                </a:xfrm>
                <a:prstGeom prst="rect">
                  <a:avLst/>
                </a:prstGeom>
                <a:noFill/>
                <a:ln>
                  <a:solidFill>
                    <a:srgbClr val="003F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이재민</a:t>
                  </a:r>
                  <a:endPara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F95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(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프로그래머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)</a:t>
                  </a:r>
                  <a:endPara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F95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  <p:sp>
              <p:nvSpPr>
                <p:cNvPr id="25" name="직사각형 24">
                  <a:extLst>
                    <a:ext uri="{FF2B5EF4-FFF2-40B4-BE49-F238E27FC236}">
                      <a16:creationId xmlns="" xmlns:a16="http://schemas.microsoft.com/office/drawing/2014/main" id="{4481C8C1-63CC-4994-9418-2D03EA32DADE}"/>
                    </a:ext>
                  </a:extLst>
                </p:cNvPr>
                <p:cNvSpPr/>
                <p:nvPr/>
              </p:nvSpPr>
              <p:spPr>
                <a:xfrm>
                  <a:off x="3051698" y="3998699"/>
                  <a:ext cx="1401478" cy="476180"/>
                </a:xfrm>
                <a:prstGeom prst="rect">
                  <a:avLst/>
                </a:prstGeom>
                <a:noFill/>
                <a:ln>
                  <a:solidFill>
                    <a:srgbClr val="003F95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한상국</a:t>
                  </a:r>
                  <a:endParaRPr lang="en-US" altLang="ko-KR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F95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  <a:p>
                  <a:pPr algn="ctr"/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(</a:t>
                  </a:r>
                  <a:r>
                    <a:rPr lang="ko-KR" altLang="en-US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기획</a:t>
                  </a:r>
                  <a:r>
                    <a:rPr lang="en-US" altLang="ko-KR" sz="1400" dirty="0">
                      <a:ln>
                        <a:solidFill>
                          <a:schemeClr val="accent1">
                            <a:shade val="50000"/>
                            <a:alpha val="0"/>
                          </a:schemeClr>
                        </a:solidFill>
                      </a:ln>
                      <a:solidFill>
                        <a:srgbClr val="003F95"/>
                      </a:solidFill>
                      <a:latin typeface="-윤고딕330" panose="02030504000101010101" pitchFamily="18" charset="-127"/>
                      <a:ea typeface="-윤고딕330" panose="02030504000101010101" pitchFamily="18" charset="-127"/>
                    </a:rPr>
                    <a:t>/TESTER)</a:t>
                  </a:r>
                  <a:endParaRPr lang="ko-KR" altLang="en-US" sz="1400" dirty="0">
                    <a:ln>
                      <a:solidFill>
                        <a:schemeClr val="accent1">
                          <a:shade val="50000"/>
                          <a:alpha val="0"/>
                        </a:schemeClr>
                      </a:solidFill>
                    </a:ln>
                    <a:solidFill>
                      <a:srgbClr val="003F95"/>
                    </a:solidFill>
                    <a:latin typeface="-윤고딕330" panose="02030504000101010101" pitchFamily="18" charset="-127"/>
                    <a:ea typeface="-윤고딕330" panose="02030504000101010101" pitchFamily="18" charset="-127"/>
                  </a:endParaRPr>
                </a:p>
              </p:txBody>
            </p:sp>
          </p:grpSp>
          <p:cxnSp>
            <p:nvCxnSpPr>
              <p:cNvPr id="17" name="직선 연결선 16">
                <a:extLst>
                  <a:ext uri="{FF2B5EF4-FFF2-40B4-BE49-F238E27FC236}">
                    <a16:creationId xmlns="" xmlns:a16="http://schemas.microsoft.com/office/drawing/2014/main" id="{17630DDB-D410-4A76-A081-6F8B39C6CFE5}"/>
                  </a:ext>
                </a:extLst>
              </p:cNvPr>
              <p:cNvCxnSpPr>
                <a:cxnSpLocks/>
                <a:stCxn id="15" idx="3"/>
                <a:endCxn id="21" idx="1"/>
              </p:cNvCxnSpPr>
              <p:nvPr/>
            </p:nvCxnSpPr>
            <p:spPr>
              <a:xfrm flipV="1">
                <a:off x="2302983" y="2627060"/>
                <a:ext cx="1103993" cy="1563437"/>
              </a:xfrm>
              <a:prstGeom prst="line">
                <a:avLst/>
              </a:prstGeom>
              <a:ln>
                <a:solidFill>
                  <a:srgbClr val="003F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직선 연결선 17">
                <a:extLst>
                  <a:ext uri="{FF2B5EF4-FFF2-40B4-BE49-F238E27FC236}">
                    <a16:creationId xmlns="" xmlns:a16="http://schemas.microsoft.com/office/drawing/2014/main" id="{8A3C84A3-3A83-47ED-B4BB-93C162B1255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1880" y="4199351"/>
                <a:ext cx="1105096" cy="902094"/>
              </a:xfrm>
              <a:prstGeom prst="line">
                <a:avLst/>
              </a:prstGeom>
              <a:ln>
                <a:solidFill>
                  <a:srgbClr val="003F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직선 연결선 18">
                <a:extLst>
                  <a:ext uri="{FF2B5EF4-FFF2-40B4-BE49-F238E27FC236}">
                    <a16:creationId xmlns="" xmlns:a16="http://schemas.microsoft.com/office/drawing/2014/main" id="{AE31CCB8-FFEF-4385-B9E0-714C3E603E84}"/>
                  </a:ext>
                </a:extLst>
              </p:cNvPr>
              <p:cNvCxnSpPr>
                <a:cxnSpLocks/>
                <a:stCxn id="15" idx="3"/>
                <a:endCxn id="22" idx="1"/>
              </p:cNvCxnSpPr>
              <p:nvPr/>
            </p:nvCxnSpPr>
            <p:spPr>
              <a:xfrm flipV="1">
                <a:off x="2302983" y="3448256"/>
                <a:ext cx="1103992" cy="742240"/>
              </a:xfrm>
              <a:prstGeom prst="line">
                <a:avLst/>
              </a:prstGeom>
              <a:ln>
                <a:solidFill>
                  <a:srgbClr val="003F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직선 연결선 19">
                <a:extLst>
                  <a:ext uri="{FF2B5EF4-FFF2-40B4-BE49-F238E27FC236}">
                    <a16:creationId xmlns="" xmlns:a16="http://schemas.microsoft.com/office/drawing/2014/main" id="{2B0C1AB2-E6E8-43F3-AA7C-420F1F5C854F}"/>
                  </a:ext>
                </a:extLst>
              </p:cNvPr>
              <p:cNvCxnSpPr>
                <a:cxnSpLocks/>
                <a:endCxn id="15" idx="3"/>
              </p:cNvCxnSpPr>
              <p:nvPr/>
            </p:nvCxnSpPr>
            <p:spPr>
              <a:xfrm flipH="1" flipV="1">
                <a:off x="2302983" y="4190496"/>
                <a:ext cx="1103994" cy="90874"/>
              </a:xfrm>
              <a:prstGeom prst="line">
                <a:avLst/>
              </a:prstGeom>
              <a:ln>
                <a:solidFill>
                  <a:srgbClr val="003F95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" name="직선 연결선 30">
              <a:extLst>
                <a:ext uri="{FF2B5EF4-FFF2-40B4-BE49-F238E27FC236}">
                  <a16:creationId xmlns="" xmlns:a16="http://schemas.microsoft.com/office/drawing/2014/main" id="{CB577218-502D-468F-A82B-C21836C5968E}"/>
                </a:ext>
              </a:extLst>
            </p:cNvPr>
            <p:cNvCxnSpPr>
              <a:cxnSpLocks/>
              <a:stCxn id="15" idx="3"/>
              <a:endCxn id="33" idx="1"/>
            </p:cNvCxnSpPr>
            <p:nvPr/>
          </p:nvCxnSpPr>
          <p:spPr>
            <a:xfrm>
              <a:off x="2366211" y="3630292"/>
              <a:ext cx="1196980" cy="1557496"/>
            </a:xfrm>
            <a:prstGeom prst="line">
              <a:avLst/>
            </a:prstGeom>
            <a:ln>
              <a:solidFill>
                <a:srgbClr val="003F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직사각형 32">
              <a:extLst>
                <a:ext uri="{FF2B5EF4-FFF2-40B4-BE49-F238E27FC236}">
                  <a16:creationId xmlns="" xmlns:a16="http://schemas.microsoft.com/office/drawing/2014/main" id="{0F78ABF7-4B3E-4A4A-AC2B-A65BEF124421}"/>
                </a:ext>
              </a:extLst>
            </p:cNvPr>
            <p:cNvSpPr/>
            <p:nvPr/>
          </p:nvSpPr>
          <p:spPr>
            <a:xfrm>
              <a:off x="3563191" y="4972361"/>
              <a:ext cx="1516807" cy="430853"/>
            </a:xfrm>
            <a:prstGeom prst="rect">
              <a:avLst/>
            </a:prstGeom>
            <a:noFill/>
            <a:ln>
              <a:solidFill>
                <a:srgbClr val="003F9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 err="1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F95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황다현</a:t>
              </a:r>
              <a:endPara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F95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F95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</a:t>
              </a:r>
              <a:r>
                <a:rPr lang="ko-KR" altLang="en-US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F95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프로그래머</a:t>
              </a:r>
              <a:r>
                <a:rPr lang="en-US" altLang="ko-KR" sz="1400" dirty="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solidFill>
                    <a:srgbClr val="003F95"/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3F95"/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</p:grpSp>
      <p:graphicFrame>
        <p:nvGraphicFramePr>
          <p:cNvPr id="38" name="표 37">
            <a:extLst>
              <a:ext uri="{FF2B5EF4-FFF2-40B4-BE49-F238E27FC236}">
                <a16:creationId xmlns="" xmlns:a16="http://schemas.microsoft.com/office/drawing/2014/main" id="{60C26C74-EF1B-4C81-9637-AEABF2DAD88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15475713"/>
              </p:ext>
            </p:extLst>
          </p:nvPr>
        </p:nvGraphicFramePr>
        <p:xfrm>
          <a:off x="5622845" y="1522703"/>
          <a:ext cx="5398111" cy="4215178"/>
        </p:xfrm>
        <a:graphic>
          <a:graphicData uri="http://schemas.openxmlformats.org/drawingml/2006/table">
            <a:tbl>
              <a:tblPr firstRow="1" firstCol="1" lastRow="1" lastCol="1" bandRow="1" bandCol="1">
                <a:tableStyleId>{5C22544A-7EE6-4342-B048-85BDC9FD1C3A}</a:tableStyleId>
              </a:tblPr>
              <a:tblGrid>
                <a:gridCol w="699568">
                  <a:extLst>
                    <a:ext uri="{9D8B030D-6E8A-4147-A177-3AD203B41FA5}">
                      <a16:colId xmlns="" xmlns:a16="http://schemas.microsoft.com/office/drawing/2014/main" val="2731485387"/>
                    </a:ext>
                  </a:extLst>
                </a:gridCol>
                <a:gridCol w="1077393">
                  <a:extLst>
                    <a:ext uri="{9D8B030D-6E8A-4147-A177-3AD203B41FA5}">
                      <a16:colId xmlns="" xmlns:a16="http://schemas.microsoft.com/office/drawing/2014/main" val="1113974156"/>
                    </a:ext>
                  </a:extLst>
                </a:gridCol>
                <a:gridCol w="3621150">
                  <a:extLst>
                    <a:ext uri="{9D8B030D-6E8A-4147-A177-3AD203B41FA5}">
                      <a16:colId xmlns="" xmlns:a16="http://schemas.microsoft.com/office/drawing/2014/main" val="3493721228"/>
                    </a:ext>
                  </a:extLst>
                </a:gridCol>
              </a:tblGrid>
              <a:tr h="205798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b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팀원</a:t>
                      </a:r>
                      <a:endParaRPr lang="ko-KR" sz="1300" b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b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역할</a:t>
                      </a:r>
                      <a:endParaRPr lang="ko-KR" sz="1300" b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sz="1300" b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</a:rPr>
                        <a:t>책임</a:t>
                      </a:r>
                      <a:endParaRPr lang="ko-KR" sz="1300" b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바탕" panose="02030600000101010101" pitchFamily="18" charset="-127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457260494"/>
                  </a:ext>
                </a:extLst>
              </a:tr>
              <a:tr h="66823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임성민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PM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회의를 주도하고 팀내 의사소통이 원활하도록 돕는다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프로젝트 전체 일정을 관리한다</a:t>
                      </a:r>
                      <a:endParaRPr lang="en-US" altLang="ko-KR" sz="12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Times New Roman" panose="02020603050405020304" pitchFamily="18" charset="0"/>
                      </a:endParaRP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할당 받은 코드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산출물을 작성한다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44047988"/>
                  </a:ext>
                </a:extLst>
              </a:tr>
              <a:tr h="66823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0" kern="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김연형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en-US" altLang="ko-KR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UI </a:t>
                      </a:r>
                      <a:r>
                        <a:rPr lang="ko-KR" altLang="en-US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디자인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할당 받은 산출물을 작성한다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UI</a:t>
                      </a: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디자인 책임을 맡는다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코드 형상관리를 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주일 마다 확인하고 관리한다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5049079"/>
                  </a:ext>
                </a:extLst>
              </a:tr>
              <a:tr h="66823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0" kern="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김종범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기획</a:t>
                      </a:r>
                      <a:r>
                        <a:rPr lang="en-US" altLang="ko-KR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/</a:t>
                      </a:r>
                    </a:p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0" kern="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기능구상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시장조사를 통해 고객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트레이너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, </a:t>
                      </a: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관리자 측면에서 필요한 기능들을 수집한다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기능들이 어떤 역할을 수행하고 어떻게 적용될지 정의한다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1815299912"/>
                  </a:ext>
                </a:extLst>
              </a:tr>
              <a:tr h="66823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이재민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프로그래머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할당 받은 코드 산출물을 작성한다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일정을 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주일 마다 확인하고 관리한다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프로그램 제작을 담당한다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3603963060"/>
                  </a:ext>
                </a:extLst>
              </a:tr>
              <a:tr h="66823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한상국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기획</a:t>
                      </a:r>
                      <a:r>
                        <a:rPr lang="en-US" altLang="ko-KR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/TESTER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기능들이 어떤 역할을 수행하고 어떻게 적용될지 정의한다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 </a:t>
                      </a: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프로그램을 테스트하여 문제점을 파악하고 리스크 관리를 담당한다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sz="12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692709475"/>
                  </a:ext>
                </a:extLst>
              </a:tr>
              <a:tr h="668230"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0" kern="10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황다현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spcAft>
                          <a:spcPts val="0"/>
                        </a:spcAft>
                      </a:pPr>
                      <a:r>
                        <a:rPr lang="ko-KR" altLang="en-US" sz="13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30" panose="02030504000101010101" pitchFamily="18" charset="-127"/>
                          <a:ea typeface="-윤고딕330" panose="02030504000101010101" pitchFamily="18" charset="-127"/>
                          <a:cs typeface="Times New Roman" panose="02020603050405020304" pitchFamily="18" charset="0"/>
                        </a:rPr>
                        <a:t>프로그래머</a:t>
                      </a:r>
                      <a:endParaRPr lang="ko-KR" sz="13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30" panose="02030504000101010101" pitchFamily="18" charset="-127"/>
                        <a:ea typeface="-윤고딕33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할당 받은 코드 산출물을 작성한다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일정을 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1</a:t>
                      </a: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주일 마다 확인하고 관리한다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</a:p>
                    <a:p>
                      <a:pPr algn="just" latinLnBrk="1">
                        <a:spcAft>
                          <a:spcPts val="0"/>
                        </a:spcAft>
                      </a:pPr>
                      <a:r>
                        <a:rPr lang="ko-KR" altLang="en-US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프로그램 제작을 담당한다</a:t>
                      </a:r>
                      <a:r>
                        <a:rPr lang="en-US" altLang="ko-KR" sz="1200" b="0" kern="10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rgbClr val="003F95"/>
                          </a:solidFill>
                          <a:effectLst/>
                          <a:latin typeface="-윤고딕310" panose="02030504000101010101" pitchFamily="18" charset="-127"/>
                          <a:ea typeface="-윤고딕310" panose="02030504000101010101" pitchFamily="18" charset="-127"/>
                          <a:cs typeface="Times New Roman" panose="02020603050405020304" pitchFamily="18" charset="0"/>
                        </a:rPr>
                        <a:t>.</a:t>
                      </a:r>
                      <a:endParaRPr lang="ko-KR" altLang="ko-KR" sz="1200" b="0" kern="10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rgbClr val="003F95"/>
                        </a:solidFill>
                        <a:effectLst/>
                        <a:latin typeface="-윤고딕310" panose="02030504000101010101" pitchFamily="18" charset="-127"/>
                        <a:ea typeface="-윤고딕310" panose="02030504000101010101" pitchFamily="18" charset="-127"/>
                        <a:cs typeface="Times New Roman" panose="02020603050405020304" pitchFamily="18" charset="0"/>
                      </a:endParaRPr>
                    </a:p>
                  </a:txBody>
                  <a:tcPr marL="92609" marR="92609" marT="0" marB="0" anchor="ctr">
                    <a:lnL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3F95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="" xmlns:a16="http://schemas.microsoft.com/office/drawing/2014/main" val="41099086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8459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프로젝트 계획서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sz="1400" b="1" i="1" dirty="0">
                <a:solidFill>
                  <a:prstClr val="white"/>
                </a:solidFill>
              </a:rPr>
              <a:t>생명주기 모델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DFFC391A-2144-4DEE-B360-B73571876FFD}"/>
              </a:ext>
            </a:extLst>
          </p:cNvPr>
          <p:cNvGrpSpPr/>
          <p:nvPr/>
        </p:nvGrpSpPr>
        <p:grpSpPr>
          <a:xfrm>
            <a:off x="2623624" y="1611926"/>
            <a:ext cx="6873653" cy="4149257"/>
            <a:chOff x="2659174" y="2071820"/>
            <a:chExt cx="6873653" cy="4149257"/>
          </a:xfrm>
        </p:grpSpPr>
        <p:grpSp>
          <p:nvGrpSpPr>
            <p:cNvPr id="17" name="그룹 16">
              <a:extLst>
                <a:ext uri="{FF2B5EF4-FFF2-40B4-BE49-F238E27FC236}">
                  <a16:creationId xmlns="" xmlns:a16="http://schemas.microsoft.com/office/drawing/2014/main" id="{8D936D0F-036F-489D-B818-A5322CDD6B26}"/>
                </a:ext>
              </a:extLst>
            </p:cNvPr>
            <p:cNvGrpSpPr/>
            <p:nvPr/>
          </p:nvGrpSpPr>
          <p:grpSpPr>
            <a:xfrm>
              <a:off x="2659174" y="2071820"/>
              <a:ext cx="2666417" cy="624191"/>
              <a:chOff x="2564449" y="1753978"/>
              <a:chExt cx="2666417" cy="624191"/>
            </a:xfrm>
          </p:grpSpPr>
          <p:sp>
            <p:nvSpPr>
              <p:cNvPr id="44" name="직사각형 43">
                <a:extLst>
                  <a:ext uri="{FF2B5EF4-FFF2-40B4-BE49-F238E27FC236}">
                    <a16:creationId xmlns="" xmlns:a16="http://schemas.microsoft.com/office/drawing/2014/main" id="{04B16D79-B7A5-4A31-8895-D8DBE99AD44C}"/>
                  </a:ext>
                </a:extLst>
              </p:cNvPr>
              <p:cNvSpPr/>
              <p:nvPr/>
            </p:nvSpPr>
            <p:spPr>
              <a:xfrm>
                <a:off x="2564449" y="1753978"/>
                <a:ext cx="2666417" cy="6241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3F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="" xmlns:a16="http://schemas.microsoft.com/office/drawing/2014/main" id="{43CA0D16-7335-4358-8EDA-A043657D5694}"/>
                  </a:ext>
                </a:extLst>
              </p:cNvPr>
              <p:cNvSpPr txBox="1"/>
              <p:nvPr/>
            </p:nvSpPr>
            <p:spPr>
              <a:xfrm>
                <a:off x="2598262" y="1773685"/>
                <a:ext cx="2598790" cy="58477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3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65AA2"/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요구사항 분석</a:t>
                </a:r>
              </a:p>
            </p:txBody>
          </p:sp>
        </p:grpSp>
        <p:grpSp>
          <p:nvGrpSpPr>
            <p:cNvPr id="18" name="그룹 17">
              <a:extLst>
                <a:ext uri="{FF2B5EF4-FFF2-40B4-BE49-F238E27FC236}">
                  <a16:creationId xmlns="" xmlns:a16="http://schemas.microsoft.com/office/drawing/2014/main" id="{1F35E896-14C6-40C2-B4E5-EEE2686E4E5D}"/>
                </a:ext>
              </a:extLst>
            </p:cNvPr>
            <p:cNvGrpSpPr/>
            <p:nvPr/>
          </p:nvGrpSpPr>
          <p:grpSpPr>
            <a:xfrm>
              <a:off x="3710983" y="2838812"/>
              <a:ext cx="2666417" cy="624191"/>
              <a:chOff x="2564449" y="1753978"/>
              <a:chExt cx="2666417" cy="624191"/>
            </a:xfrm>
          </p:grpSpPr>
          <p:sp>
            <p:nvSpPr>
              <p:cNvPr id="42" name="직사각형 41">
                <a:extLst>
                  <a:ext uri="{FF2B5EF4-FFF2-40B4-BE49-F238E27FC236}">
                    <a16:creationId xmlns="" xmlns:a16="http://schemas.microsoft.com/office/drawing/2014/main" id="{3B4C51A1-5635-44CC-A389-8E1410AC8DDC}"/>
                  </a:ext>
                </a:extLst>
              </p:cNvPr>
              <p:cNvSpPr/>
              <p:nvPr/>
            </p:nvSpPr>
            <p:spPr>
              <a:xfrm>
                <a:off x="2564449" y="1753978"/>
                <a:ext cx="2666417" cy="6241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3F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="" xmlns:a16="http://schemas.microsoft.com/office/drawing/2014/main" id="{83D63488-3B76-49B5-BA75-4656B5EF28B4}"/>
                  </a:ext>
                </a:extLst>
              </p:cNvPr>
              <p:cNvSpPr txBox="1"/>
              <p:nvPr/>
            </p:nvSpPr>
            <p:spPr>
              <a:xfrm>
                <a:off x="3427015" y="1773685"/>
                <a:ext cx="9412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65AA2"/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설계</a:t>
                </a:r>
              </a:p>
            </p:txBody>
          </p:sp>
        </p:grpSp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D41BD89F-2E2B-478C-B5DE-D0C7F444725E}"/>
                </a:ext>
              </a:extLst>
            </p:cNvPr>
            <p:cNvGrpSpPr/>
            <p:nvPr/>
          </p:nvGrpSpPr>
          <p:grpSpPr>
            <a:xfrm>
              <a:off x="4762792" y="3605804"/>
              <a:ext cx="2666417" cy="624191"/>
              <a:chOff x="2564449" y="1753978"/>
              <a:chExt cx="2666417" cy="624191"/>
            </a:xfrm>
          </p:grpSpPr>
          <p:sp>
            <p:nvSpPr>
              <p:cNvPr id="40" name="직사각형 39">
                <a:extLst>
                  <a:ext uri="{FF2B5EF4-FFF2-40B4-BE49-F238E27FC236}">
                    <a16:creationId xmlns="" xmlns:a16="http://schemas.microsoft.com/office/drawing/2014/main" id="{AD0A6969-3AFF-41A0-AD2E-0A4D2C89A072}"/>
                  </a:ext>
                </a:extLst>
              </p:cNvPr>
              <p:cNvSpPr/>
              <p:nvPr/>
            </p:nvSpPr>
            <p:spPr>
              <a:xfrm>
                <a:off x="2564449" y="1753978"/>
                <a:ext cx="2666417" cy="6241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3F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41" name="TextBox 40">
                <a:extLst>
                  <a:ext uri="{FF2B5EF4-FFF2-40B4-BE49-F238E27FC236}">
                    <a16:creationId xmlns="" xmlns:a16="http://schemas.microsoft.com/office/drawing/2014/main" id="{924D372E-0090-4454-8931-66E705BE6BE1}"/>
                  </a:ext>
                </a:extLst>
              </p:cNvPr>
              <p:cNvSpPr txBox="1"/>
              <p:nvPr/>
            </p:nvSpPr>
            <p:spPr>
              <a:xfrm>
                <a:off x="3427012" y="1773685"/>
                <a:ext cx="94128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65AA2"/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구현</a:t>
                </a:r>
              </a:p>
            </p:txBody>
          </p:sp>
        </p:grpSp>
        <p:grpSp>
          <p:nvGrpSpPr>
            <p:cNvPr id="20" name="그룹 19">
              <a:extLst>
                <a:ext uri="{FF2B5EF4-FFF2-40B4-BE49-F238E27FC236}">
                  <a16:creationId xmlns="" xmlns:a16="http://schemas.microsoft.com/office/drawing/2014/main" id="{0FE83D60-981C-4949-9C7B-4FD9CFD0472A}"/>
                </a:ext>
              </a:extLst>
            </p:cNvPr>
            <p:cNvGrpSpPr/>
            <p:nvPr/>
          </p:nvGrpSpPr>
          <p:grpSpPr>
            <a:xfrm>
              <a:off x="5814601" y="4372796"/>
              <a:ext cx="2666417" cy="624191"/>
              <a:chOff x="2564449" y="1753978"/>
              <a:chExt cx="2666417" cy="624191"/>
            </a:xfrm>
          </p:grpSpPr>
          <p:sp>
            <p:nvSpPr>
              <p:cNvPr id="38" name="직사각형 37">
                <a:extLst>
                  <a:ext uri="{FF2B5EF4-FFF2-40B4-BE49-F238E27FC236}">
                    <a16:creationId xmlns="" xmlns:a16="http://schemas.microsoft.com/office/drawing/2014/main" id="{012354E4-03C0-4DB2-B5BD-84B2FE6093CE}"/>
                  </a:ext>
                </a:extLst>
              </p:cNvPr>
              <p:cNvSpPr/>
              <p:nvPr/>
            </p:nvSpPr>
            <p:spPr>
              <a:xfrm>
                <a:off x="2564449" y="1753978"/>
                <a:ext cx="2666417" cy="6241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3F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="" xmlns:a16="http://schemas.microsoft.com/office/drawing/2014/main" id="{E5EA01CE-E9B4-4DEF-8B5C-D89DF42F7D1B}"/>
                  </a:ext>
                </a:extLst>
              </p:cNvPr>
              <p:cNvSpPr txBox="1"/>
              <p:nvPr/>
            </p:nvSpPr>
            <p:spPr>
              <a:xfrm>
                <a:off x="3237860" y="1773685"/>
                <a:ext cx="1319593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65AA2"/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테스팅</a:t>
                </a:r>
              </a:p>
            </p:txBody>
          </p:sp>
        </p:grpSp>
        <p:grpSp>
          <p:nvGrpSpPr>
            <p:cNvPr id="21" name="그룹 20">
              <a:extLst>
                <a:ext uri="{FF2B5EF4-FFF2-40B4-BE49-F238E27FC236}">
                  <a16:creationId xmlns="" xmlns:a16="http://schemas.microsoft.com/office/drawing/2014/main" id="{77549175-3FC9-4A7C-BEE6-457DDFAE920D}"/>
                </a:ext>
              </a:extLst>
            </p:cNvPr>
            <p:cNvGrpSpPr/>
            <p:nvPr/>
          </p:nvGrpSpPr>
          <p:grpSpPr>
            <a:xfrm>
              <a:off x="6866410" y="5139788"/>
              <a:ext cx="2666417" cy="624191"/>
              <a:chOff x="2564449" y="1753978"/>
              <a:chExt cx="2666417" cy="624191"/>
            </a:xfrm>
          </p:grpSpPr>
          <p:sp>
            <p:nvSpPr>
              <p:cNvPr id="36" name="직사각형 35">
                <a:extLst>
                  <a:ext uri="{FF2B5EF4-FFF2-40B4-BE49-F238E27FC236}">
                    <a16:creationId xmlns="" xmlns:a16="http://schemas.microsoft.com/office/drawing/2014/main" id="{DDACA508-2D2F-4338-A88C-8D17EA66C788}"/>
                  </a:ext>
                </a:extLst>
              </p:cNvPr>
              <p:cNvSpPr/>
              <p:nvPr/>
            </p:nvSpPr>
            <p:spPr>
              <a:xfrm>
                <a:off x="2564449" y="1753978"/>
                <a:ext cx="2666417" cy="624191"/>
              </a:xfrm>
              <a:prstGeom prst="rect">
                <a:avLst/>
              </a:prstGeom>
              <a:solidFill>
                <a:schemeClr val="bg1">
                  <a:lumMod val="95000"/>
                </a:schemeClr>
              </a:solidFill>
              <a:ln>
                <a:solidFill>
                  <a:srgbClr val="003F95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3600">
                  <a:ln>
                    <a:solidFill>
                      <a:schemeClr val="accent1">
                        <a:shade val="50000"/>
                        <a:alpha val="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endParaRP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="" xmlns:a16="http://schemas.microsoft.com/office/drawing/2014/main" id="{B2CEDD97-EF96-4FF7-89A2-90A9C58A2C23}"/>
                  </a:ext>
                </a:extLst>
              </p:cNvPr>
              <p:cNvSpPr txBox="1"/>
              <p:nvPr/>
            </p:nvSpPr>
            <p:spPr>
              <a:xfrm>
                <a:off x="3048706" y="1773685"/>
                <a:ext cx="1697901" cy="58477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3200">
                    <a:ln>
                      <a:solidFill>
                        <a:schemeClr val="accent1">
                          <a:alpha val="0"/>
                        </a:schemeClr>
                      </a:solidFill>
                    </a:ln>
                    <a:solidFill>
                      <a:srgbClr val="265AA2"/>
                    </a:solidFill>
                    <a:latin typeface="-윤고딕310" panose="02030504000101010101" pitchFamily="18" charset="-127"/>
                    <a:ea typeface="-윤고딕310" panose="02030504000101010101" pitchFamily="18" charset="-127"/>
                  </a:rPr>
                  <a:t>유지보수</a:t>
                </a:r>
              </a:p>
            </p:txBody>
          </p:sp>
        </p:grpSp>
        <p:cxnSp>
          <p:nvCxnSpPr>
            <p:cNvPr id="22" name="꺾인 연결선 49">
              <a:extLst>
                <a:ext uri="{FF2B5EF4-FFF2-40B4-BE49-F238E27FC236}">
                  <a16:creationId xmlns="" xmlns:a16="http://schemas.microsoft.com/office/drawing/2014/main" id="{B7270221-4D52-4C53-BAF7-EA228F8D6260}"/>
                </a:ext>
              </a:extLst>
            </p:cNvPr>
            <p:cNvCxnSpPr>
              <a:stCxn id="44" idx="3"/>
            </p:cNvCxnSpPr>
            <p:nvPr/>
          </p:nvCxnSpPr>
          <p:spPr>
            <a:xfrm>
              <a:off x="5325591" y="2383916"/>
              <a:ext cx="489010" cy="360000"/>
            </a:xfrm>
            <a:prstGeom prst="bentConnector2">
              <a:avLst/>
            </a:prstGeom>
            <a:ln w="57150">
              <a:solidFill>
                <a:srgbClr val="003F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꺾인 연결선 50">
              <a:extLst>
                <a:ext uri="{FF2B5EF4-FFF2-40B4-BE49-F238E27FC236}">
                  <a16:creationId xmlns="" xmlns:a16="http://schemas.microsoft.com/office/drawing/2014/main" id="{4C464871-63E6-4BC2-8E78-3755F21481A9}"/>
                </a:ext>
              </a:extLst>
            </p:cNvPr>
            <p:cNvCxnSpPr/>
            <p:nvPr/>
          </p:nvCxnSpPr>
          <p:spPr>
            <a:xfrm>
              <a:off x="6377400" y="3167620"/>
              <a:ext cx="489010" cy="360000"/>
            </a:xfrm>
            <a:prstGeom prst="bentConnector2">
              <a:avLst/>
            </a:prstGeom>
            <a:ln w="57150">
              <a:solidFill>
                <a:srgbClr val="003F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꺾인 연결선 51">
              <a:extLst>
                <a:ext uri="{FF2B5EF4-FFF2-40B4-BE49-F238E27FC236}">
                  <a16:creationId xmlns="" xmlns:a16="http://schemas.microsoft.com/office/drawing/2014/main" id="{03501982-958B-423F-B418-E23E889EF3F5}"/>
                </a:ext>
              </a:extLst>
            </p:cNvPr>
            <p:cNvCxnSpPr/>
            <p:nvPr/>
          </p:nvCxnSpPr>
          <p:spPr>
            <a:xfrm>
              <a:off x="7443691" y="3928578"/>
              <a:ext cx="489010" cy="360000"/>
            </a:xfrm>
            <a:prstGeom prst="bentConnector2">
              <a:avLst/>
            </a:prstGeom>
            <a:ln w="57150">
              <a:solidFill>
                <a:srgbClr val="003F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꺾인 연결선 52">
              <a:extLst>
                <a:ext uri="{FF2B5EF4-FFF2-40B4-BE49-F238E27FC236}">
                  <a16:creationId xmlns="" xmlns:a16="http://schemas.microsoft.com/office/drawing/2014/main" id="{6FB152FE-EF2C-4F47-A252-A598D4288766}"/>
                </a:ext>
              </a:extLst>
            </p:cNvPr>
            <p:cNvCxnSpPr/>
            <p:nvPr/>
          </p:nvCxnSpPr>
          <p:spPr>
            <a:xfrm>
              <a:off x="8494992" y="4700909"/>
              <a:ext cx="489010" cy="360000"/>
            </a:xfrm>
            <a:prstGeom prst="bentConnector2">
              <a:avLst/>
            </a:prstGeom>
            <a:ln w="57150">
              <a:solidFill>
                <a:srgbClr val="003F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꺾인 연결선 53">
              <a:extLst>
                <a:ext uri="{FF2B5EF4-FFF2-40B4-BE49-F238E27FC236}">
                  <a16:creationId xmlns="" xmlns:a16="http://schemas.microsoft.com/office/drawing/2014/main" id="{FE10050E-A00A-420B-A207-4CBB523DD215}"/>
                </a:ext>
              </a:extLst>
            </p:cNvPr>
            <p:cNvCxnSpPr/>
            <p:nvPr/>
          </p:nvCxnSpPr>
          <p:spPr>
            <a:xfrm flipH="1" flipV="1">
              <a:off x="3135623" y="2729077"/>
              <a:ext cx="5112000" cy="3492000"/>
            </a:xfrm>
            <a:prstGeom prst="bentConnector2">
              <a:avLst/>
            </a:prstGeom>
            <a:ln w="57150">
              <a:solidFill>
                <a:srgbClr val="003F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꺾인 연결선 55">
              <a:extLst>
                <a:ext uri="{FF2B5EF4-FFF2-40B4-BE49-F238E27FC236}">
                  <a16:creationId xmlns="" xmlns:a16="http://schemas.microsoft.com/office/drawing/2014/main" id="{C4D5D8F5-0019-4CB3-BF13-89F81DC91068}"/>
                </a:ext>
              </a:extLst>
            </p:cNvPr>
            <p:cNvCxnSpPr/>
            <p:nvPr/>
          </p:nvCxnSpPr>
          <p:spPr>
            <a:xfrm flipH="1" flipV="1">
              <a:off x="4255084" y="3521077"/>
              <a:ext cx="720000" cy="2700000"/>
            </a:xfrm>
            <a:prstGeom prst="bentConnector2">
              <a:avLst/>
            </a:prstGeom>
            <a:ln w="57150">
              <a:solidFill>
                <a:srgbClr val="003F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꺾인 연결선 56">
              <a:extLst>
                <a:ext uri="{FF2B5EF4-FFF2-40B4-BE49-F238E27FC236}">
                  <a16:creationId xmlns="" xmlns:a16="http://schemas.microsoft.com/office/drawing/2014/main" id="{34392D5E-B9FD-4D0C-8C14-CEC9DC442AD2}"/>
                </a:ext>
              </a:extLst>
            </p:cNvPr>
            <p:cNvCxnSpPr/>
            <p:nvPr/>
          </p:nvCxnSpPr>
          <p:spPr>
            <a:xfrm flipH="1" flipV="1">
              <a:off x="5325591" y="4277077"/>
              <a:ext cx="720000" cy="1944000"/>
            </a:xfrm>
            <a:prstGeom prst="bentConnector2">
              <a:avLst/>
            </a:prstGeom>
            <a:ln w="57150">
              <a:solidFill>
                <a:srgbClr val="003F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꺾인 연결선 57">
              <a:extLst>
                <a:ext uri="{FF2B5EF4-FFF2-40B4-BE49-F238E27FC236}">
                  <a16:creationId xmlns="" xmlns:a16="http://schemas.microsoft.com/office/drawing/2014/main" id="{0E0EE4CE-68D1-4FC8-A9F9-E3EE88BAAF32}"/>
                </a:ext>
              </a:extLst>
            </p:cNvPr>
            <p:cNvCxnSpPr/>
            <p:nvPr/>
          </p:nvCxnSpPr>
          <p:spPr>
            <a:xfrm flipH="1" flipV="1">
              <a:off x="6334158" y="5069077"/>
              <a:ext cx="720000" cy="1152000"/>
            </a:xfrm>
            <a:prstGeom prst="bentConnector2">
              <a:avLst/>
            </a:prstGeom>
            <a:ln w="57150">
              <a:solidFill>
                <a:srgbClr val="003F95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직선 연결선 34">
              <a:extLst>
                <a:ext uri="{FF2B5EF4-FFF2-40B4-BE49-F238E27FC236}">
                  <a16:creationId xmlns="" xmlns:a16="http://schemas.microsoft.com/office/drawing/2014/main" id="{9704C441-FC02-44D2-B454-41DE0DF9C415}"/>
                </a:ext>
              </a:extLst>
            </p:cNvPr>
            <p:cNvCxnSpPr/>
            <p:nvPr/>
          </p:nvCxnSpPr>
          <p:spPr>
            <a:xfrm>
              <a:off x="8215115" y="5763979"/>
              <a:ext cx="0" cy="457098"/>
            </a:xfrm>
            <a:prstGeom prst="line">
              <a:avLst/>
            </a:prstGeom>
            <a:ln w="57150">
              <a:solidFill>
                <a:srgbClr val="003F9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97" name="TextBox 96">
            <a:extLst>
              <a:ext uri="{FF2B5EF4-FFF2-40B4-BE49-F238E27FC236}">
                <a16:creationId xmlns="" xmlns:a16="http://schemas.microsoft.com/office/drawing/2014/main" id="{3DA326FD-532A-4DC6-B705-8B515599C351}"/>
              </a:ext>
            </a:extLst>
          </p:cNvPr>
          <p:cNvSpPr txBox="1"/>
          <p:nvPr/>
        </p:nvSpPr>
        <p:spPr>
          <a:xfrm>
            <a:off x="5399047" y="1265996"/>
            <a:ext cx="1322798" cy="369332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20" panose="02030504000101010101" pitchFamily="18" charset="-127"/>
                <a:ea typeface="-윤고딕320" panose="02030504000101010101" pitchFamily="18" charset="-127"/>
              </a:rPr>
              <a:t>폭포수 모델</a:t>
            </a:r>
          </a:p>
        </p:txBody>
      </p:sp>
      <p:cxnSp>
        <p:nvCxnSpPr>
          <p:cNvPr id="14" name="직선 연결선 13">
            <a:extLst>
              <a:ext uri="{FF2B5EF4-FFF2-40B4-BE49-F238E27FC236}">
                <a16:creationId xmlns="" xmlns:a16="http://schemas.microsoft.com/office/drawing/2014/main" id="{20AC92C1-1479-4851-8D72-F1C9C0F94A90}"/>
              </a:ext>
            </a:extLst>
          </p:cNvPr>
          <p:cNvCxnSpPr>
            <a:stCxn id="97" idx="1"/>
          </p:cNvCxnSpPr>
          <p:nvPr/>
        </p:nvCxnSpPr>
        <p:spPr>
          <a:xfrm flipH="1">
            <a:off x="2271252" y="1450662"/>
            <a:ext cx="3127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8" name="직선 연결선 97">
            <a:extLst>
              <a:ext uri="{FF2B5EF4-FFF2-40B4-BE49-F238E27FC236}">
                <a16:creationId xmlns="" xmlns:a16="http://schemas.microsoft.com/office/drawing/2014/main" id="{70E71262-9946-4C35-BA85-E098C265D485}"/>
              </a:ext>
            </a:extLst>
          </p:cNvPr>
          <p:cNvCxnSpPr>
            <a:cxnSpLocks/>
          </p:cNvCxnSpPr>
          <p:nvPr/>
        </p:nvCxnSpPr>
        <p:spPr>
          <a:xfrm flipH="1">
            <a:off x="6721845" y="1450662"/>
            <a:ext cx="312779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>
            <a:extLst>
              <a:ext uri="{FF2B5EF4-FFF2-40B4-BE49-F238E27FC236}">
                <a16:creationId xmlns="" xmlns:a16="http://schemas.microsoft.com/office/drawing/2014/main" id="{9A861A53-76A0-43F7-AC6B-FE67D94E10BE}"/>
              </a:ext>
            </a:extLst>
          </p:cNvPr>
          <p:cNvCxnSpPr/>
          <p:nvPr/>
        </p:nvCxnSpPr>
        <p:spPr>
          <a:xfrm>
            <a:off x="9849640" y="1450662"/>
            <a:ext cx="0" cy="458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직선 연결선 102">
            <a:extLst>
              <a:ext uri="{FF2B5EF4-FFF2-40B4-BE49-F238E27FC236}">
                <a16:creationId xmlns="" xmlns:a16="http://schemas.microsoft.com/office/drawing/2014/main" id="{78BE99A3-034B-4CC2-9196-BF898A4DFA53}"/>
              </a:ext>
            </a:extLst>
          </p:cNvPr>
          <p:cNvCxnSpPr>
            <a:cxnSpLocks/>
          </p:cNvCxnSpPr>
          <p:nvPr/>
        </p:nvCxnSpPr>
        <p:spPr>
          <a:xfrm>
            <a:off x="2271252" y="1450662"/>
            <a:ext cx="0" cy="458142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직선 연결선 104">
            <a:extLst>
              <a:ext uri="{FF2B5EF4-FFF2-40B4-BE49-F238E27FC236}">
                <a16:creationId xmlns="" xmlns:a16="http://schemas.microsoft.com/office/drawing/2014/main" id="{5BCFEB9E-8E3E-40E5-80F9-31C4457B3CAD}"/>
              </a:ext>
            </a:extLst>
          </p:cNvPr>
          <p:cNvCxnSpPr>
            <a:cxnSpLocks/>
          </p:cNvCxnSpPr>
          <p:nvPr/>
        </p:nvCxnSpPr>
        <p:spPr>
          <a:xfrm flipH="1">
            <a:off x="2271252" y="6032090"/>
            <a:ext cx="7578388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49531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프로젝트 계획서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sz="1400" b="1" i="1" dirty="0">
                <a:solidFill>
                  <a:prstClr val="white"/>
                </a:solidFill>
              </a:rPr>
              <a:t>작업도구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D4D40CFF-C33A-45B7-BD19-70B2C8DCD14F}"/>
              </a:ext>
            </a:extLst>
          </p:cNvPr>
          <p:cNvGrpSpPr/>
          <p:nvPr/>
        </p:nvGrpSpPr>
        <p:grpSpPr>
          <a:xfrm>
            <a:off x="1278872" y="2359168"/>
            <a:ext cx="2702984" cy="929674"/>
            <a:chOff x="3529143" y="2587750"/>
            <a:chExt cx="2702984" cy="929674"/>
          </a:xfrm>
        </p:grpSpPr>
        <p:sp>
          <p:nvSpPr>
            <p:cNvPr id="14" name="TextBox 13">
              <a:extLst>
                <a:ext uri="{FF2B5EF4-FFF2-40B4-BE49-F238E27FC236}">
                  <a16:creationId xmlns="" xmlns:a16="http://schemas.microsoft.com/office/drawing/2014/main" id="{78A614A1-19B9-4F0B-93DA-C0F86F99602D}"/>
                </a:ext>
              </a:extLst>
            </p:cNvPr>
            <p:cNvSpPr txBox="1"/>
            <p:nvPr/>
          </p:nvSpPr>
          <p:spPr>
            <a:xfrm>
              <a:off x="3529143" y="2587750"/>
              <a:ext cx="2702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5AA2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1.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5AA2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산출물 형상관리 도구</a:t>
              </a:r>
            </a:p>
          </p:txBody>
        </p:sp>
        <p:pic>
          <p:nvPicPr>
            <p:cNvPr id="15" name="그림 14">
              <a:extLst>
                <a:ext uri="{FF2B5EF4-FFF2-40B4-BE49-F238E27FC236}">
                  <a16:creationId xmlns="" xmlns:a16="http://schemas.microsoft.com/office/drawing/2014/main" id="{BB03DF44-A649-4BD4-B79A-67F1871E61F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63252" y="2965094"/>
              <a:ext cx="2434764" cy="55233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D37F9344-676C-458E-92FC-82036A75F810}"/>
              </a:ext>
            </a:extLst>
          </p:cNvPr>
          <p:cNvGrpSpPr/>
          <p:nvPr/>
        </p:nvGrpSpPr>
        <p:grpSpPr>
          <a:xfrm>
            <a:off x="4752430" y="2329254"/>
            <a:ext cx="2702984" cy="1023327"/>
            <a:chOff x="6351030" y="2587750"/>
            <a:chExt cx="2702984" cy="1023327"/>
          </a:xfrm>
        </p:grpSpPr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48B2B5C1-FBBE-4B2C-8C55-61A5C12B9613}"/>
                </a:ext>
              </a:extLst>
            </p:cNvPr>
            <p:cNvSpPr txBox="1"/>
            <p:nvPr/>
          </p:nvSpPr>
          <p:spPr>
            <a:xfrm>
              <a:off x="6351030" y="2587750"/>
              <a:ext cx="27029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5AA2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2.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5AA2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다이어그램 편집 도구</a:t>
              </a:r>
            </a:p>
          </p:txBody>
        </p:sp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371D85FC-429A-4C92-97B2-13C392C9D0E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17925"/>
            <a:stretch/>
          </p:blipFill>
          <p:spPr>
            <a:xfrm>
              <a:off x="6588626" y="2962911"/>
              <a:ext cx="2227790" cy="648166"/>
            </a:xfrm>
            <a:prstGeom prst="rect">
              <a:avLst/>
            </a:prstGeom>
          </p:spPr>
        </p:pic>
      </p:grpSp>
      <p:grpSp>
        <p:nvGrpSpPr>
          <p:cNvPr id="66" name="그룹 65">
            <a:extLst>
              <a:ext uri="{FF2B5EF4-FFF2-40B4-BE49-F238E27FC236}">
                <a16:creationId xmlns="" xmlns:a16="http://schemas.microsoft.com/office/drawing/2014/main" id="{BB602F3A-049C-48E6-B099-FE25C62536D7}"/>
              </a:ext>
            </a:extLst>
          </p:cNvPr>
          <p:cNvGrpSpPr/>
          <p:nvPr/>
        </p:nvGrpSpPr>
        <p:grpSpPr>
          <a:xfrm>
            <a:off x="7846432" y="2359168"/>
            <a:ext cx="3308408" cy="3022890"/>
            <a:chOff x="8121415" y="2360519"/>
            <a:chExt cx="3308408" cy="3022890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A1D5FBAA-84B4-480C-90CA-1C7CEC78DAC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388187" y="3563928"/>
              <a:ext cx="1041636" cy="1023145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60AD3280-BC8A-4E06-ADFE-2CB8773AF187}"/>
                </a:ext>
              </a:extLst>
            </p:cNvPr>
            <p:cNvSpPr txBox="1"/>
            <p:nvPr/>
          </p:nvSpPr>
          <p:spPr>
            <a:xfrm>
              <a:off x="9036999" y="2360519"/>
              <a:ext cx="147187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5AA2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3. </a:t>
              </a:r>
              <a:r>
                <a:rPr lang="ko-KR" altLang="en-US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265AA2"/>
                  </a:solidFill>
                  <a:latin typeface="-윤고딕310" panose="02030504000101010101" pitchFamily="18" charset="-127"/>
                  <a:ea typeface="-윤고딕310" panose="02030504000101010101" pitchFamily="18" charset="-127"/>
                </a:rPr>
                <a:t>개발 도구</a:t>
              </a:r>
            </a:p>
          </p:txBody>
        </p:sp>
        <p:pic>
          <p:nvPicPr>
            <p:cNvPr id="24" name="그림 23">
              <a:extLst>
                <a:ext uri="{FF2B5EF4-FFF2-40B4-BE49-F238E27FC236}">
                  <a16:creationId xmlns="" xmlns:a16="http://schemas.microsoft.com/office/drawing/2014/main" id="{6A9A4644-4A4F-4818-8183-F5BEF3C55D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345675" y="2711302"/>
              <a:ext cx="1994465" cy="805353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="" xmlns:a16="http://schemas.microsoft.com/office/drawing/2014/main" id="{BC943A28-14DB-48F5-8F7D-7E1321B219D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31126" y="2614712"/>
              <a:ext cx="955759" cy="941204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DE94D0F8-976F-4852-A4E2-BCA9D084473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268469" y="4521766"/>
              <a:ext cx="1870671" cy="861643"/>
            </a:xfrm>
            <a:prstGeom prst="rect">
              <a:avLst/>
            </a:prstGeom>
          </p:spPr>
        </p:pic>
        <p:pic>
          <p:nvPicPr>
            <p:cNvPr id="26" name="그림 25">
              <a:extLst>
                <a:ext uri="{FF2B5EF4-FFF2-40B4-BE49-F238E27FC236}">
                  <a16:creationId xmlns="" xmlns:a16="http://schemas.microsoft.com/office/drawing/2014/main" id="{2CE8F7AB-B3FE-4525-9DF9-914C564BA12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449" t="16788" r="449" b="11917"/>
            <a:stretch/>
          </p:blipFill>
          <p:spPr>
            <a:xfrm>
              <a:off x="8121415" y="3516655"/>
              <a:ext cx="1955901" cy="100511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631116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프로젝트 계획서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en-US" altLang="ko-KR" sz="1400" b="1" i="1" dirty="0">
                <a:solidFill>
                  <a:prstClr val="white"/>
                </a:solidFill>
              </a:rPr>
              <a:t>Work Breakdown Structure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6" name="_x483000800" descr="EMB00002d58520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10" y="1187312"/>
            <a:ext cx="11188236" cy="49731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직선 연결선 3">
            <a:extLst>
              <a:ext uri="{FF2B5EF4-FFF2-40B4-BE49-F238E27FC236}">
                <a16:creationId xmlns="" xmlns:a16="http://schemas.microsoft.com/office/drawing/2014/main" id="{CCC71E48-03EE-41C5-9DCB-B233D4EF24FF}"/>
              </a:ext>
            </a:extLst>
          </p:cNvPr>
          <p:cNvCxnSpPr>
            <a:cxnSpLocks/>
          </p:cNvCxnSpPr>
          <p:nvPr/>
        </p:nvCxnSpPr>
        <p:spPr>
          <a:xfrm>
            <a:off x="6860381" y="2293144"/>
            <a:ext cx="0" cy="12382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47785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C5D1D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그룹 4"/>
          <p:cNvGrpSpPr/>
          <p:nvPr/>
        </p:nvGrpSpPr>
        <p:grpSpPr>
          <a:xfrm>
            <a:off x="199666" y="391888"/>
            <a:ext cx="11791657" cy="5813185"/>
            <a:chOff x="199666" y="391887"/>
            <a:chExt cx="11791657" cy="6487626"/>
          </a:xfrm>
        </p:grpSpPr>
        <p:sp>
          <p:nvSpPr>
            <p:cNvPr id="27" name="양쪽 모서리가 둥근 사각형 26"/>
            <p:cNvSpPr/>
            <p:nvPr/>
          </p:nvSpPr>
          <p:spPr>
            <a:xfrm rot="16200000">
              <a:off x="-26259" y="2935066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양쪽 모서리가 둥근 사각형 28"/>
            <p:cNvSpPr/>
            <p:nvPr/>
          </p:nvSpPr>
          <p:spPr>
            <a:xfrm rot="16200000">
              <a:off x="-29797" y="3663201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양쪽 모서리가 둥근 사각형 29"/>
            <p:cNvSpPr/>
            <p:nvPr/>
          </p:nvSpPr>
          <p:spPr>
            <a:xfrm rot="16200000">
              <a:off x="-23246" y="4411093"/>
              <a:ext cx="598819" cy="139894"/>
            </a:xfrm>
            <a:prstGeom prst="round2SameRect">
              <a:avLst>
                <a:gd name="adj1" fmla="val 22901"/>
                <a:gd name="adj2" fmla="val 0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양쪽 모서리가 둥근 사각형 27"/>
            <p:cNvSpPr/>
            <p:nvPr/>
          </p:nvSpPr>
          <p:spPr>
            <a:xfrm rot="16200000">
              <a:off x="10974647" y="3764333"/>
              <a:ext cx="1741577" cy="291775"/>
            </a:xfrm>
            <a:prstGeom prst="round2SameRect">
              <a:avLst>
                <a:gd name="adj1" fmla="val 0"/>
                <a:gd name="adj2" fmla="val 33962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양쪽 모서리가 둥근 사각형 11"/>
            <p:cNvSpPr/>
            <p:nvPr/>
          </p:nvSpPr>
          <p:spPr>
            <a:xfrm>
              <a:off x="297202" y="391887"/>
              <a:ext cx="11526498" cy="6466113"/>
            </a:xfrm>
            <a:prstGeom prst="round2SameRect">
              <a:avLst>
                <a:gd name="adj1" fmla="val 9246"/>
                <a:gd name="adj2" fmla="val 0"/>
              </a:avLst>
            </a:prstGeom>
            <a:solidFill>
              <a:srgbClr val="29313C"/>
            </a:solidFill>
            <a:ln>
              <a:noFill/>
            </a:ln>
            <a:effectLst>
              <a:outerShdw blurRad="50800" dist="63500" dir="16200000" rotWithShape="0">
                <a:prstClr val="black">
                  <a:alpha val="40000"/>
                </a:prstClr>
              </a:outerShdw>
            </a:effectLst>
            <a:scene3d>
              <a:camera prst="orthographicFront"/>
              <a:lightRig rig="threePt" dir="t"/>
            </a:scene3d>
            <a:sp3d>
              <a:bevelT w="190500" h="146050" prst="relaxedInset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양쪽 모서리가 둥근 사각형 22"/>
            <p:cNvSpPr/>
            <p:nvPr/>
          </p:nvSpPr>
          <p:spPr>
            <a:xfrm>
              <a:off x="508297" y="643595"/>
              <a:ext cx="11191251" cy="6235918"/>
            </a:xfrm>
            <a:prstGeom prst="round2SameRect">
              <a:avLst>
                <a:gd name="adj1" fmla="val 7653"/>
                <a:gd name="adj2" fmla="val 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자유형 63"/>
          <p:cNvSpPr/>
          <p:nvPr/>
        </p:nvSpPr>
        <p:spPr>
          <a:xfrm>
            <a:off x="3121658" y="417287"/>
            <a:ext cx="5885008" cy="770026"/>
          </a:xfrm>
          <a:custGeom>
            <a:avLst/>
            <a:gdLst>
              <a:gd name="connsiteX0" fmla="*/ 578805 w 5885008"/>
              <a:gd name="connsiteY0" fmla="*/ 0 h 770026"/>
              <a:gd name="connsiteX1" fmla="*/ 5304792 w 5885008"/>
              <a:gd name="connsiteY1" fmla="*/ 0 h 770026"/>
              <a:gd name="connsiteX2" fmla="*/ 5304792 w 5885008"/>
              <a:gd name="connsiteY2" fmla="*/ 38100 h 770026"/>
              <a:gd name="connsiteX3" fmla="*/ 5463542 w 5885008"/>
              <a:gd name="connsiteY3" fmla="*/ 38100 h 770026"/>
              <a:gd name="connsiteX4" fmla="*/ 5463542 w 5885008"/>
              <a:gd name="connsiteY4" fmla="*/ 196740 h 770026"/>
              <a:gd name="connsiteX5" fmla="*/ 5885008 w 5885008"/>
              <a:gd name="connsiteY5" fmla="*/ 196740 h 770026"/>
              <a:gd name="connsiteX6" fmla="*/ 5885008 w 5885008"/>
              <a:gd name="connsiteY6" fmla="*/ 196963 h 770026"/>
              <a:gd name="connsiteX7" fmla="*/ 5545496 w 5885008"/>
              <a:gd name="connsiteY7" fmla="*/ 196963 h 770026"/>
              <a:gd name="connsiteX8" fmla="*/ 5304914 w 5885008"/>
              <a:gd name="connsiteY8" fmla="*/ 414229 h 770026"/>
              <a:gd name="connsiteX9" fmla="*/ 5306901 w 5885008"/>
              <a:gd name="connsiteY9" fmla="*/ 423113 h 770026"/>
              <a:gd name="connsiteX10" fmla="*/ 5297100 w 5885008"/>
              <a:gd name="connsiteY10" fmla="*/ 423113 h 770026"/>
              <a:gd name="connsiteX11" fmla="*/ 5274536 w 5885008"/>
              <a:gd name="connsiteY11" fmla="*/ 534878 h 770026"/>
              <a:gd name="connsiteX12" fmla="*/ 4919779 w 5885008"/>
              <a:gd name="connsiteY12" fmla="*/ 770026 h 770026"/>
              <a:gd name="connsiteX13" fmla="*/ 963818 w 5885008"/>
              <a:gd name="connsiteY13" fmla="*/ 770026 h 770026"/>
              <a:gd name="connsiteX14" fmla="*/ 609061 w 5885008"/>
              <a:gd name="connsiteY14" fmla="*/ 534878 h 770026"/>
              <a:gd name="connsiteX15" fmla="*/ 583363 w 5885008"/>
              <a:gd name="connsiteY15" fmla="*/ 407591 h 770026"/>
              <a:gd name="connsiteX16" fmla="*/ 578108 w 5885008"/>
              <a:gd name="connsiteY16" fmla="*/ 407591 h 770026"/>
              <a:gd name="connsiteX17" fmla="*/ 580094 w 5885008"/>
              <a:gd name="connsiteY17" fmla="*/ 398707 h 770026"/>
              <a:gd name="connsiteX18" fmla="*/ 433157 w 5885008"/>
              <a:gd name="connsiteY18" fmla="*/ 198515 h 770026"/>
              <a:gd name="connsiteX19" fmla="*/ 426825 w 5885008"/>
              <a:gd name="connsiteY19" fmla="*/ 196740 h 770026"/>
              <a:gd name="connsiteX20" fmla="*/ 389792 w 5885008"/>
              <a:gd name="connsiteY20" fmla="*/ 196740 h 770026"/>
              <a:gd name="connsiteX21" fmla="*/ 389792 w 5885008"/>
              <a:gd name="connsiteY21" fmla="*/ 186359 h 770026"/>
              <a:gd name="connsiteX22" fmla="*/ 387997 w 5885008"/>
              <a:gd name="connsiteY22" fmla="*/ 185855 h 770026"/>
              <a:gd name="connsiteX23" fmla="*/ 339511 w 5885008"/>
              <a:gd name="connsiteY23" fmla="*/ 181441 h 770026"/>
              <a:gd name="connsiteX24" fmla="*/ 0 w 5885008"/>
              <a:gd name="connsiteY24" fmla="*/ 181441 h 770026"/>
              <a:gd name="connsiteX25" fmla="*/ 0 w 5885008"/>
              <a:gd name="connsiteY25" fmla="*/ 181218 h 770026"/>
              <a:gd name="connsiteX26" fmla="*/ 389792 w 5885008"/>
              <a:gd name="connsiteY26" fmla="*/ 181218 h 770026"/>
              <a:gd name="connsiteX27" fmla="*/ 389792 w 5885008"/>
              <a:gd name="connsiteY27" fmla="*/ 38100 h 770026"/>
              <a:gd name="connsiteX28" fmla="*/ 578805 w 5885008"/>
              <a:gd name="connsiteY28" fmla="*/ 38100 h 770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5885008" h="770026">
                <a:moveTo>
                  <a:pt x="578805" y="0"/>
                </a:moveTo>
                <a:lnTo>
                  <a:pt x="5304792" y="0"/>
                </a:lnTo>
                <a:lnTo>
                  <a:pt x="5304792" y="38100"/>
                </a:lnTo>
                <a:lnTo>
                  <a:pt x="5463542" y="38100"/>
                </a:lnTo>
                <a:lnTo>
                  <a:pt x="5463542" y="196740"/>
                </a:lnTo>
                <a:lnTo>
                  <a:pt x="5885008" y="196740"/>
                </a:lnTo>
                <a:lnTo>
                  <a:pt x="5885008" y="196963"/>
                </a:lnTo>
                <a:lnTo>
                  <a:pt x="5545496" y="196963"/>
                </a:lnTo>
                <a:cubicBezTo>
                  <a:pt x="5412627" y="196963"/>
                  <a:pt x="5304914" y="294237"/>
                  <a:pt x="5304914" y="414229"/>
                </a:cubicBezTo>
                <a:lnTo>
                  <a:pt x="5306901" y="423113"/>
                </a:lnTo>
                <a:lnTo>
                  <a:pt x="5297100" y="423113"/>
                </a:lnTo>
                <a:lnTo>
                  <a:pt x="5274536" y="534878"/>
                </a:lnTo>
                <a:cubicBezTo>
                  <a:pt x="5216088" y="673065"/>
                  <a:pt x="5079257" y="770026"/>
                  <a:pt x="4919779" y="770026"/>
                </a:cubicBezTo>
                <a:lnTo>
                  <a:pt x="963818" y="770026"/>
                </a:lnTo>
                <a:cubicBezTo>
                  <a:pt x="804340" y="770026"/>
                  <a:pt x="667509" y="673065"/>
                  <a:pt x="609061" y="534878"/>
                </a:cubicBezTo>
                <a:lnTo>
                  <a:pt x="583363" y="407591"/>
                </a:lnTo>
                <a:lnTo>
                  <a:pt x="578108" y="407591"/>
                </a:lnTo>
                <a:lnTo>
                  <a:pt x="580094" y="398707"/>
                </a:lnTo>
                <a:cubicBezTo>
                  <a:pt x="580094" y="308713"/>
                  <a:pt x="519506" y="231498"/>
                  <a:pt x="433157" y="198515"/>
                </a:cubicBezTo>
                <a:lnTo>
                  <a:pt x="426825" y="196740"/>
                </a:lnTo>
                <a:lnTo>
                  <a:pt x="389792" y="196740"/>
                </a:lnTo>
                <a:lnTo>
                  <a:pt x="389792" y="186359"/>
                </a:lnTo>
                <a:lnTo>
                  <a:pt x="387997" y="185855"/>
                </a:lnTo>
                <a:cubicBezTo>
                  <a:pt x="372336" y="182961"/>
                  <a:pt x="356120" y="181441"/>
                  <a:pt x="339511" y="181441"/>
                </a:cubicBezTo>
                <a:lnTo>
                  <a:pt x="0" y="181441"/>
                </a:lnTo>
                <a:lnTo>
                  <a:pt x="0" y="181218"/>
                </a:lnTo>
                <a:lnTo>
                  <a:pt x="389792" y="181218"/>
                </a:lnTo>
                <a:lnTo>
                  <a:pt x="389792" y="38100"/>
                </a:lnTo>
                <a:lnTo>
                  <a:pt x="578805" y="38100"/>
                </a:lnTo>
                <a:close/>
              </a:path>
            </a:pathLst>
          </a:custGeom>
          <a:solidFill>
            <a:srgbClr val="293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ko-KR" altLang="en-US" b="1" i="1" dirty="0">
                <a:solidFill>
                  <a:prstClr val="white"/>
                </a:solidFill>
              </a:rPr>
              <a:t>프로젝트 계획서</a:t>
            </a:r>
            <a:r>
              <a:rPr lang="en-US" altLang="ko-KR" b="1" i="1" dirty="0">
                <a:solidFill>
                  <a:prstClr val="white"/>
                </a:solidFill>
              </a:rPr>
              <a:t> </a:t>
            </a:r>
            <a:r>
              <a:rPr lang="ko-KR" altLang="en-US" sz="1400" b="1" i="1" dirty="0">
                <a:solidFill>
                  <a:prstClr val="white"/>
                </a:solidFill>
              </a:rPr>
              <a:t>일정</a:t>
            </a:r>
            <a:endParaRPr lang="en-US" altLang="ko-KR" sz="1400" b="1" i="1" dirty="0">
              <a:solidFill>
                <a:prstClr val="white"/>
              </a:solidFill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967849A1-3EB9-4F02-8F14-1FD43C01754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20956" y="6370461"/>
            <a:ext cx="1027620" cy="385356"/>
          </a:xfrm>
          <a:prstGeom prst="rect">
            <a:avLst/>
          </a:prstGeom>
        </p:spPr>
      </p:pic>
      <p:cxnSp>
        <p:nvCxnSpPr>
          <p:cNvPr id="11" name="직선 연결선 10">
            <a:extLst>
              <a:ext uri="{FF2B5EF4-FFF2-40B4-BE49-F238E27FC236}">
                <a16:creationId xmlns="" xmlns:a16="http://schemas.microsoft.com/office/drawing/2014/main" id="{D62E4C11-18F7-4037-AB7B-322A542A07D8}"/>
              </a:ext>
            </a:extLst>
          </p:cNvPr>
          <p:cNvCxnSpPr/>
          <p:nvPr/>
        </p:nvCxnSpPr>
        <p:spPr>
          <a:xfrm>
            <a:off x="357885" y="6563139"/>
            <a:ext cx="10473610" cy="0"/>
          </a:xfrm>
          <a:prstGeom prst="line">
            <a:avLst/>
          </a:prstGeom>
          <a:ln>
            <a:solidFill>
              <a:srgbClr val="265AA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D5E96056-BD42-405D-968B-2D0CF9882313}"/>
              </a:ext>
            </a:extLst>
          </p:cNvPr>
          <p:cNvSpPr txBox="1"/>
          <p:nvPr/>
        </p:nvSpPr>
        <p:spPr>
          <a:xfrm>
            <a:off x="357885" y="6185795"/>
            <a:ext cx="22482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Step 1. </a:t>
            </a:r>
            <a:r>
              <a:rPr lang="ko-KR" altLang="en-US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265AA2"/>
                </a:solidFill>
                <a:latin typeface="-윤고딕310" panose="02030504000101010101" pitchFamily="18" charset="-127"/>
                <a:ea typeface="-윤고딕310" panose="02030504000101010101" pitchFamily="18" charset="-127"/>
              </a:rPr>
              <a:t>산출물 소개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4" name="_x473981584" descr="EMB00002d58520c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5508" y="1545379"/>
            <a:ext cx="10565739" cy="4130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78455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2261</TotalTime>
  <Words>901</Words>
  <Application>Microsoft Macintosh PowerPoint</Application>
  <PresentationFormat>와이드스크린</PresentationFormat>
  <Paragraphs>243</Paragraphs>
  <Slides>32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3" baseType="lpstr">
      <vt:lpstr>-윤고딕310</vt:lpstr>
      <vt:lpstr>-윤고딕320</vt:lpstr>
      <vt:lpstr>-윤고딕330</vt:lpstr>
      <vt:lpstr>돋움</vt:lpstr>
      <vt:lpstr>맑은 고딕</vt:lpstr>
      <vt:lpstr>바탕</vt:lpstr>
      <vt:lpstr>한컴바탕</vt:lpstr>
      <vt:lpstr>Arial</vt:lpstr>
      <vt:lpstr>HY헤드라인M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15.0027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요청사항</dc:creator>
  <cp:lastModifiedBy>이재민</cp:lastModifiedBy>
  <cp:revision>212</cp:revision>
  <dcterms:created xsi:type="dcterms:W3CDTF">2018-03-06T08:13:05Z</dcterms:created>
  <dcterms:modified xsi:type="dcterms:W3CDTF">2018-06-11T01:13:23Z</dcterms:modified>
</cp:coreProperties>
</file>